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11" r:id="rId3"/>
    <p:sldId id="312" r:id="rId4"/>
    <p:sldId id="313" r:id="rId5"/>
    <p:sldId id="314" r:id="rId6"/>
    <p:sldId id="315" r:id="rId7"/>
    <p:sldId id="321" r:id="rId8"/>
    <p:sldId id="301" r:id="rId9"/>
    <p:sldId id="330" r:id="rId10"/>
    <p:sldId id="322" r:id="rId11"/>
    <p:sldId id="329" r:id="rId12"/>
    <p:sldId id="328" r:id="rId13"/>
    <p:sldId id="327" r:id="rId14"/>
    <p:sldId id="326" r:id="rId15"/>
    <p:sldId id="331" r:id="rId16"/>
    <p:sldId id="308" r:id="rId17"/>
    <p:sldId id="323" r:id="rId18"/>
    <p:sldId id="324" r:id="rId19"/>
    <p:sldId id="317" r:id="rId20"/>
    <p:sldId id="318" r:id="rId21"/>
    <p:sldId id="319" r:id="rId22"/>
    <p:sldId id="32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62"/>
    <p:restoredTop sz="96447"/>
  </p:normalViewPr>
  <p:slideViewPr>
    <p:cSldViewPr snapToGrid="0" snapToObjects="1">
      <p:cViewPr>
        <p:scale>
          <a:sx n="169" d="100"/>
          <a:sy n="169" d="100"/>
        </p:scale>
        <p:origin x="600" y="48"/>
      </p:cViewPr>
      <p:guideLst/>
    </p:cSldViewPr>
  </p:slideViewPr>
  <p:notesTextViewPr>
    <p:cViewPr>
      <p:scale>
        <a:sx n="1" d="1"/>
        <a:sy n="1" d="1"/>
      </p:scale>
      <p:origin x="0" y="0"/>
    </p:cViewPr>
  </p:notesTextViewPr>
  <p:sorterViewPr>
    <p:cViewPr>
      <p:scale>
        <a:sx n="113" d="100"/>
        <a:sy n="113"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49C54-5C2A-B946-AA6C-D24AB492D624}" type="datetimeFigureOut">
              <a:rPr lang="en-US" smtClean="0"/>
              <a:t>6/12/19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EE7CA-7C1A-A04B-9233-A8D633500A9E}" type="slidenum">
              <a:rPr lang="en-US" smtClean="0"/>
              <a:t>‹#›</a:t>
            </a:fld>
            <a:endParaRPr lang="en-US"/>
          </a:p>
        </p:txBody>
      </p:sp>
    </p:spTree>
    <p:extLst>
      <p:ext uri="{BB962C8B-B14F-4D97-AF65-F5344CB8AC3E}">
        <p14:creationId xmlns:p14="http://schemas.microsoft.com/office/powerpoint/2010/main" val="185395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20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27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of the session is to give a detailed overview</a:t>
            </a:r>
            <a:r>
              <a:rPr lang="en-US" baseline="0" dirty="0" smtClean="0"/>
              <a:t> of customized workflows. </a:t>
            </a:r>
          </a:p>
          <a:p>
            <a:endParaRPr lang="en-US" baseline="0" dirty="0" smtClean="0"/>
          </a:p>
          <a:p>
            <a:r>
              <a:rPr lang="en-US" baseline="0" dirty="0" smtClean="0"/>
              <a:t>Customized workflows were delivered in Summer 2017.  They allow you to customized the workflow to match your governance structure.  Before this, everyone had one workflow. </a:t>
            </a:r>
          </a:p>
          <a:p>
            <a:endParaRPr lang="en-US" baseline="0" dirty="0" smtClean="0"/>
          </a:p>
          <a:p>
            <a:r>
              <a:rPr lang="en-US" baseline="0" dirty="0" smtClean="0"/>
              <a:t>This will be </a:t>
            </a:r>
            <a:r>
              <a:rPr lang="en-US" dirty="0" smtClean="0"/>
              <a:t>Feature heavy, in the weeds.</a:t>
            </a:r>
          </a:p>
          <a:p>
            <a:endParaRPr lang="en-US" dirty="0" smtClean="0"/>
          </a:p>
          <a:p>
            <a:r>
              <a:rPr lang="en-US" dirty="0" smtClean="0"/>
              <a:t>It will be recorded.</a:t>
            </a:r>
            <a:endParaRPr lang="en-US" dirty="0"/>
          </a:p>
        </p:txBody>
      </p:sp>
      <p:sp>
        <p:nvSpPr>
          <p:cNvPr id="4" name="Slide Number Placeholder 3"/>
          <p:cNvSpPr>
            <a:spLocks noGrp="1"/>
          </p:cNvSpPr>
          <p:nvPr>
            <p:ph type="sldNum" sz="quarter" idx="10"/>
          </p:nvPr>
        </p:nvSpPr>
        <p:spPr/>
        <p:txBody>
          <a:bodyPr/>
          <a:lstStyle/>
          <a:p>
            <a:fld id="{061EE7CA-7C1A-A04B-9233-A8D633500A9E}" type="slidenum">
              <a:rPr lang="en-US" smtClean="0"/>
              <a:t>7</a:t>
            </a:fld>
            <a:endParaRPr lang="en-US"/>
          </a:p>
        </p:txBody>
      </p:sp>
    </p:spTree>
    <p:extLst>
      <p:ext uri="{BB962C8B-B14F-4D97-AF65-F5344CB8AC3E}">
        <p14:creationId xmlns:p14="http://schemas.microsoft.com/office/powerpoint/2010/main" val="95573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5738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8895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61951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54801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26EA1-6699-904F-80F4-90E6372B9121}"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69809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A26EA1-6699-904F-80F4-90E6372B9121}"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1092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A26EA1-6699-904F-80F4-90E6372B9121}" type="datetimeFigureOut">
              <a:rPr lang="en-US" smtClean="0"/>
              <a:t>6/12/19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5884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A26EA1-6699-904F-80F4-90E6372B9121}" type="datetimeFigureOut">
              <a:rPr lang="en-US" smtClean="0"/>
              <a:t>6/12/19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3392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26EA1-6699-904F-80F4-90E6372B9121}" type="datetimeFigureOut">
              <a:rPr lang="en-US" smtClean="0"/>
              <a:t>6/12/19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8661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26EA1-6699-904F-80F4-90E6372B9121}"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95618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26EA1-6699-904F-80F4-90E6372B9121}"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774311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26EA1-6699-904F-80F4-90E6372B9121}" type="datetimeFigureOut">
              <a:rPr lang="en-US" smtClean="0"/>
              <a:t>6/12/19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6B903-5E1F-0042-9D6E-D613CFFBDDE6}" type="slidenum">
              <a:rPr lang="en-US" smtClean="0"/>
              <a:t>‹#›</a:t>
            </a:fld>
            <a:endParaRPr lang="en-US"/>
          </a:p>
        </p:txBody>
      </p:sp>
    </p:spTree>
    <p:extLst>
      <p:ext uri="{BB962C8B-B14F-4D97-AF65-F5344CB8AC3E}">
        <p14:creationId xmlns:p14="http://schemas.microsoft.com/office/powerpoint/2010/main" val="1941522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mailto:support@datacookbook.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gif"/><Relationship Id="rId6" Type="http://schemas.openxmlformats.org/officeDocument/2006/relationships/image" Target="../media/image10.pn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492" y="752274"/>
            <a:ext cx="9144000" cy="3971892"/>
          </a:xfrm>
        </p:spPr>
        <p:txBody>
          <a:bodyPr>
            <a:normAutofit fontScale="90000"/>
          </a:bodyPr>
          <a:lstStyle/>
          <a:p>
            <a:pPr algn="l"/>
            <a:r>
              <a:rPr lang="en-US" dirty="0" smtClean="0"/>
              <a:t>Search and Discovery</a:t>
            </a:r>
            <a:br>
              <a:rPr lang="en-US" dirty="0" smtClean="0"/>
            </a:br>
            <a:r>
              <a:rPr lang="en-US" dirty="0" smtClean="0"/>
              <a:t/>
            </a:r>
            <a:br>
              <a:rPr lang="en-US" dirty="0" smtClean="0"/>
            </a:br>
            <a:r>
              <a:rPr lang="en-US" sz="4000" dirty="0"/>
              <a:t>The Data Cookbook offers the user multiple search boxes. In this session, learn how each search box is indexed and how it uses relevancy to generate the display order for search </a:t>
            </a:r>
            <a:r>
              <a:rPr lang="en-US" sz="4000"/>
              <a:t>results</a:t>
            </a:r>
            <a:r>
              <a:rPr lang="en-US" sz="4000" smtClean="0"/>
              <a:t>. </a:t>
            </a:r>
            <a:r>
              <a:rPr lang="en-US" sz="4000" dirty="0"/>
              <a:t/>
            </a:r>
            <a:br>
              <a:rPr lang="en-US" sz="4000" dirty="0"/>
            </a:br>
            <a:endParaRPr lang="en-US" sz="4000" dirty="0"/>
          </a:p>
        </p:txBody>
      </p:sp>
      <p:sp>
        <p:nvSpPr>
          <p:cNvPr id="3" name="Subtitle 2"/>
          <p:cNvSpPr>
            <a:spLocks noGrp="1"/>
          </p:cNvSpPr>
          <p:nvPr>
            <p:ph type="subTitle" idx="1"/>
          </p:nvPr>
        </p:nvSpPr>
        <p:spPr>
          <a:xfrm>
            <a:off x="774492" y="5565749"/>
            <a:ext cx="9144000" cy="969962"/>
          </a:xfrm>
        </p:spPr>
        <p:txBody>
          <a:bodyPr>
            <a:normAutofit/>
          </a:bodyPr>
          <a:lstStyle/>
          <a:p>
            <a:pPr algn="l"/>
            <a:r>
              <a:rPr lang="en-US" dirty="0" smtClean="0"/>
              <a:t>Workshop Wednesday </a:t>
            </a:r>
            <a:r>
              <a:rPr lang="en-US" dirty="0" smtClean="0"/>
              <a:t>Series #10</a:t>
            </a:r>
            <a:endParaRPr lang="en-US" dirty="0" smtClean="0"/>
          </a:p>
          <a:p>
            <a:pPr algn="l"/>
            <a:r>
              <a:rPr lang="en-US" dirty="0" smtClean="0"/>
              <a:t>June 12 2019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1939551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Places to Search</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Home </a:t>
            </a:r>
            <a:r>
              <a:rPr lang="en-US" dirty="0" smtClean="0"/>
              <a:t>Tab </a:t>
            </a:r>
            <a:r>
              <a:rPr lang="mr-IN" dirty="0" smtClean="0"/>
              <a:t>–</a:t>
            </a:r>
            <a:r>
              <a:rPr lang="en-US" dirty="0" smtClean="0"/>
              <a:t> Search the Data Cookbook</a:t>
            </a:r>
            <a:endParaRPr lang="en-US" dirty="0"/>
          </a:p>
          <a:p>
            <a:pPr marL="514350" indent="-514350">
              <a:buFont typeface="+mj-lt"/>
              <a:buAutoNum type="arabicPeriod"/>
            </a:pPr>
            <a:r>
              <a:rPr lang="en-US" dirty="0"/>
              <a:t>Find Data page</a:t>
            </a:r>
          </a:p>
          <a:p>
            <a:pPr marL="514350" indent="-514350">
              <a:buFont typeface="+mj-lt"/>
              <a:buAutoNum type="arabicPeriod"/>
            </a:pPr>
            <a:r>
              <a:rPr lang="en-US" dirty="0" smtClean="0"/>
              <a:t>Quick Definition Look Up</a:t>
            </a:r>
            <a:r>
              <a:rPr lang="mr-IN" dirty="0" smtClean="0"/>
              <a:t>…</a:t>
            </a:r>
            <a:endParaRPr lang="en-US" dirty="0" smtClean="0"/>
          </a:p>
          <a:p>
            <a:pPr marL="514350" indent="-514350">
              <a:buFont typeface="+mj-lt"/>
              <a:buAutoNum type="arabicPeriod"/>
            </a:pPr>
            <a:r>
              <a:rPr lang="en-US" dirty="0" smtClean="0"/>
              <a:t>Browse Search by object</a:t>
            </a:r>
          </a:p>
          <a:p>
            <a:pPr marL="514350" indent="-514350">
              <a:buFont typeface="+mj-lt"/>
              <a:buAutoNum type="arabicPeriod"/>
            </a:pPr>
            <a:endParaRPr lang="en-US" dirty="0"/>
          </a:p>
        </p:txBody>
      </p:sp>
    </p:spTree>
    <p:extLst>
      <p:ext uri="{BB962C8B-B14F-4D97-AF65-F5344CB8AC3E}">
        <p14:creationId xmlns:p14="http://schemas.microsoft.com/office/powerpoint/2010/main" val="197749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5940" y="502880"/>
            <a:ext cx="6888874" cy="1477328"/>
          </a:xfrm>
          <a:prstGeom prst="rect">
            <a:avLst/>
          </a:prstGeom>
          <a:noFill/>
        </p:spPr>
        <p:txBody>
          <a:bodyPr wrap="none" rtlCol="0">
            <a:spAutoFit/>
          </a:bodyPr>
          <a:lstStyle/>
          <a:p>
            <a:r>
              <a:rPr lang="en-US" dirty="0" smtClean="0"/>
              <a:t>Location: Home Tab </a:t>
            </a:r>
          </a:p>
          <a:p>
            <a:r>
              <a:rPr lang="en-US" dirty="0" smtClean="0"/>
              <a:t>Name: Search the Data Cookbook</a:t>
            </a:r>
          </a:p>
          <a:p>
            <a:r>
              <a:rPr lang="en-US" dirty="0" smtClean="0"/>
              <a:t>Indexes: all Approved Definitions, Specifications, Data Systems (EE only)</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 y="2410460"/>
            <a:ext cx="10058400" cy="2441741"/>
          </a:xfrm>
          <a:prstGeom prst="rect">
            <a:avLst/>
          </a:prstGeom>
          <a:ln>
            <a:solidFill>
              <a:schemeClr val="accent1"/>
            </a:solidFill>
          </a:ln>
        </p:spPr>
      </p:pic>
    </p:spTree>
    <p:extLst>
      <p:ext uri="{BB962C8B-B14F-4D97-AF65-F5344CB8AC3E}">
        <p14:creationId xmlns:p14="http://schemas.microsoft.com/office/powerpoint/2010/main" val="32715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5940" y="502880"/>
            <a:ext cx="6888874" cy="923330"/>
          </a:xfrm>
          <a:prstGeom prst="rect">
            <a:avLst/>
          </a:prstGeom>
          <a:noFill/>
        </p:spPr>
        <p:txBody>
          <a:bodyPr wrap="none" rtlCol="0">
            <a:spAutoFit/>
          </a:bodyPr>
          <a:lstStyle/>
          <a:p>
            <a:r>
              <a:rPr lang="en-US" dirty="0" smtClean="0"/>
              <a:t>Location: Home Tab &lt; Find Data page</a:t>
            </a:r>
          </a:p>
          <a:p>
            <a:r>
              <a:rPr lang="en-US" dirty="0" smtClean="0"/>
              <a:t>Name: Search the Data Cookbook</a:t>
            </a:r>
          </a:p>
          <a:p>
            <a:r>
              <a:rPr lang="en-US" dirty="0" smtClean="0"/>
              <a:t>Indexes: all Approved Definitions, Specifications, Data Systems (EE only)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 y="2819400"/>
            <a:ext cx="10058400" cy="1873623"/>
          </a:xfrm>
          <a:prstGeom prst="rect">
            <a:avLst/>
          </a:prstGeom>
          <a:ln>
            <a:solidFill>
              <a:schemeClr val="accent1"/>
            </a:solidFill>
          </a:ln>
        </p:spPr>
      </p:pic>
    </p:spTree>
    <p:extLst>
      <p:ext uri="{BB962C8B-B14F-4D97-AF65-F5344CB8AC3E}">
        <p14:creationId xmlns:p14="http://schemas.microsoft.com/office/powerpoint/2010/main" val="126392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5940" y="502880"/>
            <a:ext cx="6801862" cy="923330"/>
          </a:xfrm>
          <a:prstGeom prst="rect">
            <a:avLst/>
          </a:prstGeom>
          <a:noFill/>
        </p:spPr>
        <p:txBody>
          <a:bodyPr wrap="none" rtlCol="0">
            <a:spAutoFit/>
          </a:bodyPr>
          <a:lstStyle/>
          <a:p>
            <a:r>
              <a:rPr lang="en-US" dirty="0" smtClean="0"/>
              <a:t>Location: Upper right corner, all pages</a:t>
            </a:r>
          </a:p>
          <a:p>
            <a:r>
              <a:rPr lang="en-US" dirty="0" smtClean="0"/>
              <a:t>Name: Quick definition lookup</a:t>
            </a:r>
            <a:r>
              <a:rPr lang="mr-IN" dirty="0" smtClean="0"/>
              <a:t>…</a:t>
            </a:r>
            <a:endParaRPr lang="en-US" dirty="0" smtClean="0"/>
          </a:p>
          <a:p>
            <a:r>
              <a:rPr lang="en-US" dirty="0" smtClean="0"/>
              <a:t>Indexes: all local and community definitions; can toggle off community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140" y="2773680"/>
            <a:ext cx="5600700" cy="2895600"/>
          </a:xfrm>
          <a:prstGeom prst="rect">
            <a:avLst/>
          </a:prstGeom>
          <a:ln>
            <a:solidFill>
              <a:schemeClr val="accent1"/>
            </a:solidFill>
          </a:ln>
        </p:spPr>
      </p:pic>
    </p:spTree>
    <p:extLst>
      <p:ext uri="{BB962C8B-B14F-4D97-AF65-F5344CB8AC3E}">
        <p14:creationId xmlns:p14="http://schemas.microsoft.com/office/powerpoint/2010/main" val="993697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3220" y="391590"/>
            <a:ext cx="5269712" cy="923330"/>
          </a:xfrm>
          <a:prstGeom prst="rect">
            <a:avLst/>
          </a:prstGeom>
          <a:noFill/>
        </p:spPr>
        <p:txBody>
          <a:bodyPr wrap="none" rtlCol="0">
            <a:spAutoFit/>
          </a:bodyPr>
          <a:lstStyle/>
          <a:p>
            <a:r>
              <a:rPr lang="en-US" dirty="0" smtClean="0"/>
              <a:t>Location: Right side, below </a:t>
            </a:r>
            <a:r>
              <a:rPr lang="en-US" dirty="0" err="1" smtClean="0"/>
              <a:t>nav</a:t>
            </a:r>
            <a:r>
              <a:rPr lang="en-US" dirty="0" smtClean="0"/>
              <a:t> bar, all Browse pages</a:t>
            </a:r>
          </a:p>
          <a:p>
            <a:r>
              <a:rPr lang="en-US" dirty="0" smtClean="0"/>
              <a:t>Name: Search:</a:t>
            </a:r>
          </a:p>
          <a:p>
            <a:r>
              <a:rPr lang="en-US" dirty="0" smtClean="0"/>
              <a:t>Indexes: all local objects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2358558"/>
            <a:ext cx="10058400" cy="2261010"/>
          </a:xfrm>
          <a:prstGeom prst="rect">
            <a:avLst/>
          </a:prstGeom>
          <a:ln>
            <a:solidFill>
              <a:schemeClr val="accent1"/>
            </a:solidFill>
          </a:ln>
        </p:spPr>
      </p:pic>
    </p:spTree>
    <p:extLst>
      <p:ext uri="{BB962C8B-B14F-4D97-AF65-F5344CB8AC3E}">
        <p14:creationId xmlns:p14="http://schemas.microsoft.com/office/powerpoint/2010/main" val="197834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Places to Search</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Home </a:t>
            </a:r>
            <a:r>
              <a:rPr lang="en-US" dirty="0" smtClean="0"/>
              <a:t>Tab </a:t>
            </a:r>
            <a:r>
              <a:rPr lang="mr-IN" dirty="0" smtClean="0"/>
              <a:t>–</a:t>
            </a:r>
            <a:r>
              <a:rPr lang="en-US" dirty="0" smtClean="0"/>
              <a:t> Search the Data Cookbook</a:t>
            </a:r>
          </a:p>
          <a:p>
            <a:pPr marL="971550" lvl="1" indent="-514350">
              <a:buFont typeface="+mj-lt"/>
              <a:buAutoNum type="arabicPeriod"/>
            </a:pPr>
            <a:r>
              <a:rPr lang="en-US" dirty="0" smtClean="0"/>
              <a:t>Sample Applicant Aid or Athlete</a:t>
            </a:r>
            <a:endParaRPr lang="en-US" dirty="0"/>
          </a:p>
          <a:p>
            <a:pPr marL="514350" indent="-514350">
              <a:buFont typeface="+mj-lt"/>
              <a:buAutoNum type="arabicPeriod"/>
            </a:pPr>
            <a:r>
              <a:rPr lang="en-US" dirty="0"/>
              <a:t>Find Data </a:t>
            </a:r>
            <a:r>
              <a:rPr lang="en-US" dirty="0" smtClean="0"/>
              <a:t>page</a:t>
            </a:r>
          </a:p>
          <a:p>
            <a:pPr marL="971550" lvl="1" indent="-514350">
              <a:buFont typeface="+mj-lt"/>
              <a:buAutoNum type="arabicPeriod"/>
            </a:pPr>
            <a:r>
              <a:rPr lang="en-US" dirty="0" smtClean="0"/>
              <a:t>Sample Applicant Aid </a:t>
            </a:r>
            <a:r>
              <a:rPr lang="en-US" smtClean="0"/>
              <a:t>or Athlete</a:t>
            </a:r>
            <a:endParaRPr lang="en-US" dirty="0"/>
          </a:p>
          <a:p>
            <a:pPr marL="514350" indent="-514350">
              <a:buFont typeface="+mj-lt"/>
              <a:buAutoNum type="arabicPeriod"/>
            </a:pPr>
            <a:r>
              <a:rPr lang="en-US" dirty="0" smtClean="0"/>
              <a:t>Quick Definition Look Up</a:t>
            </a:r>
            <a:r>
              <a:rPr lang="mr-IN" dirty="0" smtClean="0"/>
              <a:t>…</a:t>
            </a:r>
            <a:endParaRPr lang="en-US" dirty="0" smtClean="0"/>
          </a:p>
          <a:p>
            <a:pPr marL="971550" lvl="1" indent="-514350">
              <a:buFont typeface="+mj-lt"/>
              <a:buAutoNum type="arabicPeriod"/>
            </a:pPr>
            <a:r>
              <a:rPr lang="en-US" dirty="0" smtClean="0"/>
              <a:t>Sample Applicant Aid</a:t>
            </a:r>
          </a:p>
          <a:p>
            <a:pPr marL="514350" indent="-514350">
              <a:buFont typeface="+mj-lt"/>
              <a:buAutoNum type="arabicPeriod"/>
            </a:pPr>
            <a:r>
              <a:rPr lang="en-US" dirty="0" smtClean="0"/>
              <a:t>Browse Search by object</a:t>
            </a:r>
          </a:p>
          <a:p>
            <a:pPr marL="971550" lvl="1" indent="-514350">
              <a:buFont typeface="+mj-lt"/>
              <a:buAutoNum type="arabicPeriod"/>
            </a:pPr>
            <a:r>
              <a:rPr lang="en-US" dirty="0" smtClean="0"/>
              <a:t>Sample Applicant Aid</a:t>
            </a:r>
          </a:p>
          <a:p>
            <a:pPr marL="514350" indent="-514350">
              <a:buFont typeface="+mj-lt"/>
              <a:buAutoNum type="arabicPeriod"/>
            </a:pPr>
            <a:endParaRPr lang="en-US" dirty="0"/>
          </a:p>
        </p:txBody>
      </p:sp>
    </p:spTree>
    <p:extLst>
      <p:ext uri="{BB962C8B-B14F-4D97-AF65-F5344CB8AC3E}">
        <p14:creationId xmlns:p14="http://schemas.microsoft.com/office/powerpoint/2010/main" val="2143383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Logs</a:t>
            </a:r>
            <a:endParaRPr lang="en-US" dirty="0"/>
          </a:p>
        </p:txBody>
      </p:sp>
      <p:sp>
        <p:nvSpPr>
          <p:cNvPr id="3" name="Content Placeholder 2"/>
          <p:cNvSpPr>
            <a:spLocks noGrp="1"/>
          </p:cNvSpPr>
          <p:nvPr>
            <p:ph idx="1"/>
          </p:nvPr>
        </p:nvSpPr>
        <p:spPr/>
        <p:txBody>
          <a:bodyPr/>
          <a:lstStyle/>
          <a:p>
            <a:r>
              <a:rPr lang="en-US" dirty="0" smtClean="0"/>
              <a:t>Check your own </a:t>
            </a:r>
            <a:r>
              <a:rPr lang="mr-IN" dirty="0" smtClean="0"/>
              <a:t>–</a:t>
            </a:r>
            <a:r>
              <a:rPr lang="en-US" dirty="0" smtClean="0"/>
              <a:t> mine are boring!</a:t>
            </a:r>
          </a:p>
          <a:p>
            <a:r>
              <a:rPr lang="en-US" dirty="0" smtClean="0"/>
              <a:t>Rolling 30 days</a:t>
            </a:r>
          </a:p>
          <a:p>
            <a:pPr lvl="1"/>
            <a:r>
              <a:rPr lang="en-US" dirty="0" smtClean="0"/>
              <a:t>Spec Log does not include Collection</a:t>
            </a:r>
          </a:p>
          <a:p>
            <a:pPr lvl="1"/>
            <a:r>
              <a:rPr lang="en-US" dirty="0" smtClean="0"/>
              <a:t>Quality Log does not include Reference Data Lists</a:t>
            </a:r>
          </a:p>
          <a:p>
            <a:r>
              <a:rPr lang="en-US" dirty="0" smtClean="0"/>
              <a:t>Why: </a:t>
            </a:r>
          </a:p>
          <a:p>
            <a:pPr lvl="1"/>
            <a:r>
              <a:rPr lang="en-US" dirty="0" smtClean="0"/>
              <a:t>User behavior</a:t>
            </a:r>
          </a:p>
          <a:p>
            <a:pPr lvl="1"/>
            <a:r>
              <a:rPr lang="en-US" dirty="0" smtClean="0"/>
              <a:t>Create content in response</a:t>
            </a:r>
            <a:endParaRPr lang="en-US" dirty="0"/>
          </a:p>
        </p:txBody>
      </p:sp>
    </p:spTree>
    <p:extLst>
      <p:ext uri="{BB962C8B-B14F-4D97-AF65-F5344CB8AC3E}">
        <p14:creationId xmlns:p14="http://schemas.microsoft.com/office/powerpoint/2010/main" val="15674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Tricky stuff </a:t>
            </a:r>
            <a:r>
              <a:rPr lang="mr-IN" dirty="0" smtClean="0"/>
              <a:t>–</a:t>
            </a:r>
            <a:r>
              <a:rPr lang="en-US" dirty="0" smtClean="0"/>
              <a:t> not explicit in the Appendix</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smtClean="0"/>
              <a:t>Reciprocity between Specifications and Collections</a:t>
            </a:r>
          </a:p>
          <a:p>
            <a:pPr marL="971550" lvl="1" indent="-514350">
              <a:buFont typeface="+mj-lt"/>
              <a:buAutoNum type="arabicPeriod"/>
            </a:pPr>
            <a:r>
              <a:rPr lang="en-US" dirty="0" smtClean="0">
                <a:solidFill>
                  <a:schemeClr val="accent2"/>
                </a:solidFill>
              </a:rPr>
              <a:t>Set up live:  Collection Financial Aid Core Reports, enter zebra in Description</a:t>
            </a:r>
          </a:p>
          <a:p>
            <a:pPr marL="971550" lvl="1" indent="-514350">
              <a:buFont typeface="+mj-lt"/>
              <a:buAutoNum type="arabicPeriod"/>
            </a:pPr>
            <a:r>
              <a:rPr lang="en-US" dirty="0" smtClean="0">
                <a:solidFill>
                  <a:schemeClr val="accent2"/>
                </a:solidFill>
              </a:rPr>
              <a:t>Return to Spec Browse search and enter “zebra”</a:t>
            </a:r>
          </a:p>
          <a:p>
            <a:pPr marL="514350" indent="-514350">
              <a:buFont typeface="+mj-lt"/>
              <a:buAutoNum type="arabicPeriod"/>
            </a:pPr>
            <a:r>
              <a:rPr lang="en-US" dirty="0" smtClean="0"/>
              <a:t>Must </a:t>
            </a:r>
            <a:r>
              <a:rPr lang="en-US" dirty="0" smtClean="0"/>
              <a:t>be Approved for Help page and Find Data</a:t>
            </a:r>
          </a:p>
          <a:p>
            <a:pPr marL="514350" indent="-514350">
              <a:buFont typeface="+mj-lt"/>
              <a:buAutoNum type="arabicPeriod"/>
            </a:pPr>
            <a:r>
              <a:rPr lang="en-US" dirty="0" smtClean="0"/>
              <a:t>Information </a:t>
            </a:r>
            <a:r>
              <a:rPr lang="en-US" dirty="0" smtClean="0"/>
              <a:t>Requests and Quality Issues not searchable; use ^F</a:t>
            </a:r>
          </a:p>
          <a:p>
            <a:pPr marL="514350" indent="-514350">
              <a:buFont typeface="+mj-lt"/>
              <a:buAutoNum type="arabicPeriod"/>
            </a:pPr>
            <a:r>
              <a:rPr lang="en-US" dirty="0" smtClean="0"/>
              <a:t>Search </a:t>
            </a:r>
            <a:r>
              <a:rPr lang="en-US" dirty="0" smtClean="0"/>
              <a:t>might be different for API </a:t>
            </a:r>
            <a:r>
              <a:rPr lang="en-US" dirty="0" smtClean="0"/>
              <a:t>searches</a:t>
            </a:r>
          </a:p>
          <a:p>
            <a:pPr marL="514350" indent="-514350">
              <a:buFont typeface="+mj-lt"/>
              <a:buAutoNum type="arabicPeriod"/>
            </a:pPr>
            <a:r>
              <a:rPr lang="en-US" dirty="0" smtClean="0"/>
              <a:t>Technical metadata is indexed</a:t>
            </a:r>
          </a:p>
          <a:p>
            <a:pPr marL="971550" lvl="1" indent="-514350">
              <a:buFont typeface="+mj-lt"/>
              <a:buAutoNum type="arabicPeriod"/>
            </a:pPr>
            <a:r>
              <a:rPr lang="en-US" dirty="0" err="1" smtClean="0">
                <a:solidFill>
                  <a:schemeClr val="accent2"/>
                </a:solidFill>
              </a:rPr>
              <a:t>gl_rollup.actual_amt</a:t>
            </a:r>
            <a:r>
              <a:rPr lang="en-US" dirty="0" smtClean="0">
                <a:solidFill>
                  <a:schemeClr val="accent2"/>
                </a:solidFill>
              </a:rPr>
              <a:t> in Quick </a:t>
            </a:r>
            <a:r>
              <a:rPr lang="en-US" dirty="0" err="1" smtClean="0">
                <a:solidFill>
                  <a:schemeClr val="accent2"/>
                </a:solidFill>
              </a:rPr>
              <a:t>def</a:t>
            </a:r>
            <a:r>
              <a:rPr lang="en-US" dirty="0" smtClean="0">
                <a:solidFill>
                  <a:schemeClr val="accent2"/>
                </a:solidFill>
              </a:rPr>
              <a:t> lookup and Def Browse</a:t>
            </a:r>
          </a:p>
          <a:p>
            <a:pPr marL="514350" indent="-514350">
              <a:buFont typeface="+mj-lt"/>
              <a:buAutoNum type="arabicPeriod"/>
            </a:pPr>
            <a:r>
              <a:rPr lang="en-US" dirty="0"/>
              <a:t>Look for search terms in previous versions</a:t>
            </a:r>
          </a:p>
          <a:p>
            <a:pPr marL="971550" lvl="1" indent="-514350">
              <a:buFont typeface="+mj-lt"/>
              <a:buAutoNum type="arabicPeriod"/>
            </a:pPr>
            <a:r>
              <a:rPr lang="en-US" dirty="0" smtClean="0">
                <a:solidFill>
                  <a:schemeClr val="accent2"/>
                </a:solidFill>
              </a:rPr>
              <a:t>Version </a:t>
            </a:r>
            <a:r>
              <a:rPr lang="en-US" dirty="0" err="1" smtClean="0">
                <a:solidFill>
                  <a:schemeClr val="accent2"/>
                </a:solidFill>
              </a:rPr>
              <a:t>def</a:t>
            </a:r>
            <a:r>
              <a:rPr lang="en-US" dirty="0" smtClean="0">
                <a:solidFill>
                  <a:schemeClr val="accent2"/>
                </a:solidFill>
              </a:rPr>
              <a:t> Actual Amount and delete the tech </a:t>
            </a:r>
            <a:r>
              <a:rPr lang="en-US" dirty="0" err="1" smtClean="0">
                <a:solidFill>
                  <a:schemeClr val="accent2"/>
                </a:solidFill>
              </a:rPr>
              <a:t>def</a:t>
            </a:r>
            <a:r>
              <a:rPr lang="en-US" dirty="0" smtClean="0">
                <a:solidFill>
                  <a:schemeClr val="accent2"/>
                </a:solidFill>
              </a:rPr>
              <a:t>; then repeat the search for </a:t>
            </a:r>
            <a:r>
              <a:rPr lang="en-US" dirty="0" err="1" smtClean="0">
                <a:solidFill>
                  <a:schemeClr val="accent2"/>
                </a:solidFill>
              </a:rPr>
              <a:t>gl_rollup.actual_amt</a:t>
            </a:r>
            <a:endParaRPr lang="en-US" dirty="0">
              <a:solidFill>
                <a:schemeClr val="accent2"/>
              </a:solidFill>
            </a:endParaRPr>
          </a:p>
        </p:txBody>
      </p:sp>
    </p:spTree>
    <p:extLst>
      <p:ext uri="{BB962C8B-B14F-4D97-AF65-F5344CB8AC3E}">
        <p14:creationId xmlns:p14="http://schemas.microsoft.com/office/powerpoint/2010/main" val="26630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tricky stuff</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startAt="7"/>
            </a:pPr>
            <a:r>
              <a:rPr lang="en-US" dirty="0" smtClean="0"/>
              <a:t>Tags are searchable!  They are so powerful</a:t>
            </a:r>
          </a:p>
          <a:p>
            <a:pPr lvl="1"/>
            <a:r>
              <a:rPr lang="en-US" dirty="0" err="1" smtClean="0">
                <a:solidFill>
                  <a:schemeClr val="accent2"/>
                </a:solidFill>
              </a:rPr>
              <a:t>Kpi</a:t>
            </a:r>
            <a:r>
              <a:rPr lang="en-US" dirty="0" smtClean="0">
                <a:solidFill>
                  <a:schemeClr val="accent2"/>
                </a:solidFill>
              </a:rPr>
              <a:t>, under Definition Browse and in Help tab.</a:t>
            </a:r>
          </a:p>
          <a:p>
            <a:pPr marL="514350" indent="-514350">
              <a:buFont typeface="+mj-lt"/>
              <a:buAutoNum type="arabicPeriod" startAt="7"/>
            </a:pPr>
            <a:r>
              <a:rPr lang="en-US" dirty="0" smtClean="0"/>
              <a:t>Additional Attributes are not searchable</a:t>
            </a:r>
          </a:p>
          <a:p>
            <a:pPr marL="514350" indent="-514350">
              <a:buFont typeface="+mj-lt"/>
              <a:buAutoNum type="arabicPeriod" startAt="7"/>
            </a:pPr>
            <a:r>
              <a:rPr lang="en-US" dirty="0" smtClean="0"/>
              <a:t>Reference Data list codes are searchable as a Quality Attribute</a:t>
            </a:r>
          </a:p>
          <a:p>
            <a:pPr lvl="1"/>
            <a:r>
              <a:rPr lang="en-US" dirty="0" smtClean="0">
                <a:solidFill>
                  <a:schemeClr val="accent2"/>
                </a:solidFill>
              </a:rPr>
              <a:t>Search “gold” in Quick definition lookup AND Browse Definition</a:t>
            </a:r>
          </a:p>
          <a:p>
            <a:pPr lvl="1"/>
            <a:r>
              <a:rPr lang="en-US" dirty="0" smtClean="0">
                <a:solidFill>
                  <a:schemeClr val="accent2"/>
                </a:solidFill>
              </a:rPr>
              <a:t>Search “gold” in Reference Data list Browse</a:t>
            </a:r>
          </a:p>
          <a:p>
            <a:pPr marL="514350" indent="-514350">
              <a:buFont typeface="+mj-lt"/>
              <a:buAutoNum type="arabicPeriod" startAt="7"/>
            </a:pPr>
            <a:r>
              <a:rPr lang="en-US" dirty="0" smtClean="0"/>
              <a:t>Reference Data type is searchable in Quick definition lookup</a:t>
            </a:r>
            <a:r>
              <a:rPr lang="mr-IN" dirty="0" smtClean="0"/>
              <a:t>…</a:t>
            </a:r>
            <a:endParaRPr lang="en-US" dirty="0" smtClean="0"/>
          </a:p>
          <a:p>
            <a:pPr lvl="1"/>
            <a:r>
              <a:rPr lang="en-US" dirty="0" smtClean="0">
                <a:solidFill>
                  <a:schemeClr val="accent2"/>
                </a:solidFill>
              </a:rPr>
              <a:t>Search “valid value” or “length”</a:t>
            </a:r>
          </a:p>
          <a:p>
            <a:pPr marL="514350" indent="-514350">
              <a:buFont typeface="+mj-lt"/>
              <a:buAutoNum type="arabicPeriod" startAt="7"/>
            </a:pPr>
            <a:r>
              <a:rPr lang="en-US" dirty="0" smtClean="0"/>
              <a:t>There is </a:t>
            </a:r>
            <a:r>
              <a:rPr lang="en-US" i="1" dirty="0" smtClean="0"/>
              <a:t>a lot </a:t>
            </a:r>
            <a:r>
              <a:rPr lang="en-US" dirty="0" smtClean="0"/>
              <a:t>of indexing for Definitions in Find Data</a:t>
            </a:r>
            <a:endParaRPr lang="en-US" dirty="0"/>
          </a:p>
          <a:p>
            <a:pPr lvl="1"/>
            <a:r>
              <a:rPr lang="en-US" dirty="0" smtClean="0">
                <a:solidFill>
                  <a:schemeClr val="accent2"/>
                </a:solidFill>
              </a:rPr>
              <a:t>Search “</a:t>
            </a:r>
            <a:r>
              <a:rPr lang="en-US" dirty="0" err="1" smtClean="0">
                <a:solidFill>
                  <a:schemeClr val="accent2"/>
                </a:solidFill>
              </a:rPr>
              <a:t>kpi</a:t>
            </a:r>
            <a:r>
              <a:rPr lang="en-US" dirty="0" smtClean="0">
                <a:solidFill>
                  <a:schemeClr val="accent2"/>
                </a:solidFill>
              </a:rPr>
              <a:t>”, retrieve 1 Approved definition with </a:t>
            </a:r>
            <a:r>
              <a:rPr lang="en-US" dirty="0" err="1" smtClean="0">
                <a:solidFill>
                  <a:schemeClr val="accent2"/>
                </a:solidFill>
              </a:rPr>
              <a:t>kpi</a:t>
            </a:r>
            <a:r>
              <a:rPr lang="en-US" dirty="0" smtClean="0">
                <a:solidFill>
                  <a:schemeClr val="accent2"/>
                </a:solidFill>
              </a:rPr>
              <a:t> Tag</a:t>
            </a:r>
          </a:p>
          <a:p>
            <a:pPr lvl="1"/>
            <a:r>
              <a:rPr lang="en-US" dirty="0" smtClean="0">
                <a:solidFill>
                  <a:schemeClr val="accent2"/>
                </a:solidFill>
              </a:rPr>
              <a:t>Search ref value “wat”, retrieve Admit Type </a:t>
            </a:r>
            <a:r>
              <a:rPr lang="en-US" dirty="0" smtClean="0">
                <a:solidFill>
                  <a:schemeClr val="accent2"/>
                </a:solidFill>
              </a:rPr>
              <a:t>definition; also search “gold”</a:t>
            </a:r>
            <a:endParaRPr lang="en-US" dirty="0" smtClean="0">
              <a:solidFill>
                <a:schemeClr val="accent2"/>
              </a:solidFill>
            </a:endParaRPr>
          </a:p>
        </p:txBody>
      </p:sp>
    </p:spTree>
    <p:extLst>
      <p:ext uri="{BB962C8B-B14F-4D97-AF65-F5344CB8AC3E}">
        <p14:creationId xmlns:p14="http://schemas.microsoft.com/office/powerpoint/2010/main" val="37774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Check out Appendix A</a:t>
            </a:r>
          </a:p>
          <a:p>
            <a:r>
              <a:rPr lang="en-US" dirty="0" smtClean="0"/>
              <a:t>Keep it simple </a:t>
            </a:r>
            <a:r>
              <a:rPr lang="en-US" smtClean="0"/>
              <a:t>when telling </a:t>
            </a:r>
            <a:r>
              <a:rPr lang="en-US" dirty="0" smtClean="0"/>
              <a:t>average users about Search</a:t>
            </a:r>
          </a:p>
          <a:p>
            <a:r>
              <a:rPr lang="en-US" dirty="0" smtClean="0"/>
              <a:t>Home Tab and Find Data searches only retrieve Approved objects</a:t>
            </a:r>
          </a:p>
          <a:p>
            <a:r>
              <a:rPr lang="en-US" dirty="0" smtClean="0"/>
              <a:t>Dig deep if you can’t see why a definition was retrieved</a:t>
            </a:r>
          </a:p>
          <a:p>
            <a:endParaRPr lang="en-US" dirty="0"/>
          </a:p>
          <a:p>
            <a:pPr marL="0" indent="0">
              <a:buNone/>
            </a:pPr>
            <a:endParaRPr lang="en-US" dirty="0" smtClean="0"/>
          </a:p>
          <a:p>
            <a:pPr lvl="1"/>
            <a:endParaRPr lang="en-US" dirty="0"/>
          </a:p>
        </p:txBody>
      </p:sp>
    </p:spTree>
    <p:extLst>
      <p:ext uri="{BB962C8B-B14F-4D97-AF65-F5344CB8AC3E}">
        <p14:creationId xmlns:p14="http://schemas.microsoft.com/office/powerpoint/2010/main" val="165978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b="1" dirty="0"/>
              <a:t>Logistics</a:t>
            </a:r>
          </a:p>
        </p:txBody>
      </p:sp>
      <p:sp>
        <p:nvSpPr>
          <p:cNvPr id="3" name="Content Placeholder 2"/>
          <p:cNvSpPr>
            <a:spLocks noGrp="1"/>
          </p:cNvSpPr>
          <p:nvPr>
            <p:ph idx="1"/>
          </p:nvPr>
        </p:nvSpPr>
        <p:spPr>
          <a:xfrm>
            <a:off x="1981200" y="1583377"/>
            <a:ext cx="8414239" cy="4525963"/>
          </a:xfrm>
        </p:spPr>
        <p:txBody>
          <a:bodyPr>
            <a:normAutofit/>
          </a:bodyPr>
          <a:lstStyle/>
          <a:p>
            <a:pPr lvl="1"/>
            <a:endParaRPr lang="en-US" dirty="0"/>
          </a:p>
          <a:p>
            <a:r>
              <a:rPr lang="en-US" b="0" dirty="0"/>
              <a:t>1</a:t>
            </a:r>
            <a:r>
              <a:rPr lang="en-US" b="0" baseline="30000" dirty="0"/>
              <a:t>st</a:t>
            </a:r>
            <a:r>
              <a:rPr lang="en-US" b="0" dirty="0"/>
              <a:t> half of session is presentation and will be recorded</a:t>
            </a:r>
          </a:p>
          <a:p>
            <a:r>
              <a:rPr lang="en-US" b="0" dirty="0"/>
              <a:t>2</a:t>
            </a:r>
            <a:r>
              <a:rPr lang="en-US" b="0" baseline="30000" dirty="0"/>
              <a:t>nd</a:t>
            </a:r>
            <a:r>
              <a:rPr lang="en-US" b="0" dirty="0"/>
              <a:t> half of session is discussion and will not be recorded</a:t>
            </a:r>
          </a:p>
          <a:p>
            <a:r>
              <a:rPr lang="en-US" b="0" dirty="0"/>
              <a:t>You will receive the link to the recording tomorrow</a:t>
            </a:r>
          </a:p>
          <a:p>
            <a:r>
              <a:rPr lang="en-US" b="0" dirty="0"/>
              <a:t>If question or comment put in the chat / question box</a:t>
            </a:r>
          </a:p>
          <a:p>
            <a:pPr lvl="1"/>
            <a:endParaRPr lang="en-US" dirty="0"/>
          </a:p>
          <a:p>
            <a:pPr lvl="1"/>
            <a:endParaRPr lang="en-US" dirty="0"/>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669654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Help and Thank you!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
        <p:nvSpPr>
          <p:cNvPr id="4"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dirty="0" smtClean="0"/>
              <a:t>Pop Up Help within Data Cookbook (triangle in lower right corner)</a:t>
            </a:r>
          </a:p>
          <a:p>
            <a:pPr lvl="1"/>
            <a:r>
              <a:rPr lang="en-US" dirty="0" smtClean="0"/>
              <a:t>Ask clients </a:t>
            </a:r>
            <a:r>
              <a:rPr lang="mr-IN" dirty="0" smtClean="0"/>
              <a:t>–</a:t>
            </a:r>
            <a:r>
              <a:rPr lang="en-US" dirty="0" smtClean="0"/>
              <a:t> Post to </a:t>
            </a:r>
            <a:r>
              <a:rPr lang="en-US" i="1" dirty="0" smtClean="0"/>
              <a:t>Questions and Support </a:t>
            </a:r>
            <a:r>
              <a:rPr lang="en-US" dirty="0" smtClean="0"/>
              <a:t>in the Forum</a:t>
            </a:r>
          </a:p>
          <a:p>
            <a:pPr lvl="1"/>
            <a:r>
              <a:rPr lang="en-US" dirty="0" smtClean="0"/>
              <a:t>Ask IData Staff </a:t>
            </a:r>
            <a:r>
              <a:rPr lang="mr-IN" dirty="0" smtClean="0"/>
              <a:t>–</a:t>
            </a:r>
            <a:r>
              <a:rPr lang="en-US" dirty="0" smtClean="0"/>
              <a:t> </a:t>
            </a:r>
            <a:r>
              <a:rPr lang="en-US" dirty="0" smtClean="0">
                <a:hlinkClick r:id="rId3"/>
              </a:rPr>
              <a:t>support@datacookbook.com</a:t>
            </a:r>
            <a:endParaRPr lang="en-US" dirty="0" smtClean="0"/>
          </a:p>
          <a:p>
            <a:pPr lvl="1"/>
            <a:r>
              <a:rPr lang="en-US" dirty="0" smtClean="0"/>
              <a:t>Visit http://</a:t>
            </a:r>
            <a:r>
              <a:rPr lang="en-US" dirty="0" err="1" smtClean="0"/>
              <a:t>support.datacookbook.com</a:t>
            </a:r>
            <a:endParaRPr lang="en-US" dirty="0" smtClean="0"/>
          </a:p>
          <a:p>
            <a:pPr lvl="1"/>
            <a:r>
              <a:rPr lang="en-US" dirty="0" smtClean="0"/>
              <a:t>Visit </a:t>
            </a:r>
            <a:r>
              <a:rPr lang="en-US" b="1" dirty="0" smtClean="0"/>
              <a:t>Help</a:t>
            </a:r>
            <a:r>
              <a:rPr lang="en-US" dirty="0" smtClean="0"/>
              <a:t> link within Data Cookbook</a:t>
            </a:r>
          </a:p>
          <a:p>
            <a:pPr lvl="2"/>
            <a:r>
              <a:rPr lang="en-US" dirty="0" smtClean="0"/>
              <a:t>Administrators Guide (check for updates)</a:t>
            </a:r>
          </a:p>
          <a:p>
            <a:pPr lvl="2"/>
            <a:r>
              <a:rPr lang="en-US" dirty="0" smtClean="0"/>
              <a:t>User Guide (ditto)</a:t>
            </a:r>
          </a:p>
          <a:p>
            <a:pPr lvl="2"/>
            <a:endParaRPr lang="en-US" dirty="0" smtClean="0"/>
          </a:p>
          <a:p>
            <a:pPr lvl="2"/>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214156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Connect with Us</a:t>
            </a:r>
          </a:p>
        </p:txBody>
      </p:sp>
      <p:sp>
        <p:nvSpPr>
          <p:cNvPr id="3" name="Content Placeholder 2"/>
          <p:cNvSpPr>
            <a:spLocks noGrp="1"/>
          </p:cNvSpPr>
          <p:nvPr>
            <p:ph idx="1"/>
          </p:nvPr>
        </p:nvSpPr>
        <p:spPr>
          <a:xfrm>
            <a:off x="2438400" y="1600201"/>
            <a:ext cx="8229600" cy="4525963"/>
          </a:xfrm>
        </p:spPr>
        <p:txBody>
          <a:bodyPr>
            <a:normAutofit fontScale="92500"/>
          </a:bodyPr>
          <a:lstStyle/>
          <a:p>
            <a:pPr>
              <a:buNone/>
            </a:pPr>
            <a:r>
              <a:rPr lang="en-US" b="0" dirty="0"/>
              <a:t>Follow us on LinkedIn for company and product information</a:t>
            </a:r>
            <a:br>
              <a:rPr lang="en-US" b="0" dirty="0"/>
            </a:br>
            <a:r>
              <a:rPr lang="en-US" b="0" dirty="0"/>
              <a:t> www.linkedin.com/company/idata-incorporated</a:t>
            </a:r>
            <a:br>
              <a:rPr lang="en-US" b="0" dirty="0"/>
            </a:br>
            <a:endParaRPr lang="en-US" b="0" dirty="0"/>
          </a:p>
          <a:p>
            <a:pPr>
              <a:buNone/>
            </a:pPr>
            <a:r>
              <a:rPr lang="en-US" b="0" dirty="0"/>
              <a:t>Follow Us on Twitter for to the minute information</a:t>
            </a:r>
            <a:br>
              <a:rPr lang="en-US" b="0" dirty="0"/>
            </a:br>
            <a:r>
              <a:rPr lang="en-US" b="0" dirty="0"/>
              <a:t>@</a:t>
            </a:r>
            <a:r>
              <a:rPr lang="en-US" b="0" dirty="0" err="1"/>
              <a:t>idatainc</a:t>
            </a:r>
            <a:r>
              <a:rPr lang="en-US" b="0" dirty="0"/>
              <a:t> and @</a:t>
            </a:r>
            <a:r>
              <a:rPr lang="en-US" b="0" dirty="0" err="1"/>
              <a:t>datacookbook</a:t>
            </a:r>
            <a:r>
              <a:rPr lang="en-US" b="0" dirty="0"/>
              <a:t/>
            </a:r>
            <a:br>
              <a:rPr lang="en-US" b="0" dirty="0"/>
            </a:br>
            <a:endParaRPr lang="en-US" b="0" dirty="0"/>
          </a:p>
          <a:p>
            <a:pPr>
              <a:buNone/>
            </a:pPr>
            <a:r>
              <a:rPr lang="en-US" b="0" dirty="0"/>
              <a:t>Subscribe to YouTube Channel for how to videos www.youtube.com/user/DataCookbook</a:t>
            </a:r>
            <a:br>
              <a:rPr lang="en-US" b="0" dirty="0"/>
            </a:br>
            <a:endParaRPr lang="en-US" b="0" dirty="0"/>
          </a:p>
          <a:p>
            <a:pPr>
              <a:buNone/>
            </a:pPr>
            <a:r>
              <a:rPr lang="en-US" b="0" dirty="0"/>
              <a:t>Subscribe to our blog posts for educational information</a:t>
            </a:r>
            <a:br>
              <a:rPr lang="en-US" b="0" dirty="0"/>
            </a:br>
            <a:r>
              <a:rPr lang="en-US" b="0" dirty="0"/>
              <a:t> www.idatainc.com/insights/</a:t>
            </a:r>
          </a:p>
          <a:p>
            <a:pPr marL="0" indent="0">
              <a:buNone/>
            </a:pPr>
            <a:endParaRPr lang="en-US" dirty="0"/>
          </a:p>
          <a:p>
            <a:endParaRPr lang="en-US" dirty="0">
              <a:solidFill>
                <a:schemeClr val="tx1"/>
              </a:solidFill>
            </a:endParaRPr>
          </a:p>
          <a:p>
            <a:endParaRPr lang="en-US" dirty="0"/>
          </a:p>
          <a:p>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902" y="1600201"/>
            <a:ext cx="496596" cy="527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LOGO_SQUARE_TWITTER.jpg"/>
          <p:cNvPicPr>
            <a:picLocks noChangeAspect="1"/>
          </p:cNvPicPr>
          <p:nvPr/>
        </p:nvPicPr>
        <p:blipFill>
          <a:blip r:embed="rId3" cstate="print"/>
          <a:stretch>
            <a:fillRect/>
          </a:stretch>
        </p:blipFill>
        <p:spPr>
          <a:xfrm>
            <a:off x="1732902" y="2822203"/>
            <a:ext cx="496596" cy="4862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652" y="5222081"/>
            <a:ext cx="478221" cy="47822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464" y="4169424"/>
            <a:ext cx="496596" cy="49659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138946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Let Us Know</a:t>
            </a:r>
          </a:p>
        </p:txBody>
      </p:sp>
      <p:sp>
        <p:nvSpPr>
          <p:cNvPr id="3" name="Content Placeholder 2"/>
          <p:cNvSpPr>
            <a:spLocks noGrp="1"/>
          </p:cNvSpPr>
          <p:nvPr>
            <p:ph idx="1"/>
          </p:nvPr>
        </p:nvSpPr>
        <p:spPr>
          <a:xfrm>
            <a:off x="962025" y="1609727"/>
            <a:ext cx="8229600" cy="4525963"/>
          </a:xfrm>
        </p:spPr>
        <p:txBody>
          <a:bodyPr/>
          <a:lstStyle/>
          <a:p>
            <a:r>
              <a:rPr lang="en-US" b="0" dirty="0"/>
              <a:t>Interested in any of the following: </a:t>
            </a:r>
          </a:p>
          <a:p>
            <a:pPr lvl="1">
              <a:buFont typeface="Wingdings" pitchFamily="2" charset="2"/>
              <a:buChar char="Ø"/>
            </a:pPr>
            <a:r>
              <a:rPr lang="en-US" dirty="0">
                <a:solidFill>
                  <a:srgbClr val="273691"/>
                </a:solidFill>
              </a:rPr>
              <a:t>Providing a testimonial quote</a:t>
            </a:r>
          </a:p>
          <a:p>
            <a:pPr lvl="1">
              <a:buFont typeface="Wingdings" pitchFamily="2" charset="2"/>
              <a:buChar char="Ø"/>
            </a:pPr>
            <a:r>
              <a:rPr lang="en-US" dirty="0">
                <a:solidFill>
                  <a:srgbClr val="273691"/>
                </a:solidFill>
              </a:rPr>
              <a:t>Being a Data Cookbook reference</a:t>
            </a:r>
          </a:p>
          <a:p>
            <a:pPr lvl="1">
              <a:buFont typeface="Wingdings" pitchFamily="2" charset="2"/>
              <a:buChar char="Ø"/>
            </a:pPr>
            <a:r>
              <a:rPr lang="en-US" dirty="0">
                <a:solidFill>
                  <a:srgbClr val="273691"/>
                </a:solidFill>
              </a:rPr>
              <a:t>Having a case study done about your institution</a:t>
            </a:r>
          </a:p>
          <a:p>
            <a:pPr lvl="1">
              <a:buFont typeface="Wingdings" pitchFamily="2" charset="2"/>
              <a:buChar char="Ø"/>
            </a:pPr>
            <a:r>
              <a:rPr lang="en-US" dirty="0">
                <a:solidFill>
                  <a:srgbClr val="273691"/>
                </a:solidFill>
              </a:rPr>
              <a:t>Writing a blog post</a:t>
            </a:r>
          </a:p>
          <a:p>
            <a:pPr lvl="1">
              <a:buFont typeface="Wingdings" pitchFamily="2" charset="2"/>
              <a:buChar char="Ø"/>
            </a:pPr>
            <a:r>
              <a:rPr lang="en-US" dirty="0">
                <a:solidFill>
                  <a:srgbClr val="273691"/>
                </a:solidFill>
              </a:rPr>
              <a:t>Co-presenting at a conference or on a webinar</a:t>
            </a:r>
          </a:p>
          <a:p>
            <a:r>
              <a:rPr lang="en-US" b="0" dirty="0"/>
              <a:t>Send email to marketing@idatainc.com if interested</a:t>
            </a:r>
            <a:endParaRPr lang="en-US" sz="1800" dirty="0"/>
          </a:p>
          <a:p>
            <a:pPr marL="0" indent="0">
              <a:buNone/>
            </a:pPr>
            <a:endParaRPr lang="en-US" dirty="0"/>
          </a:p>
          <a:p>
            <a:endParaRPr lang="en-US" dirty="0"/>
          </a:p>
          <a:p>
            <a:endParaRPr lang="en-US" dirty="0"/>
          </a:p>
          <a:p>
            <a:endParaRPr lang="en-US" dirty="0"/>
          </a:p>
        </p:txBody>
      </p:sp>
      <p:pic>
        <p:nvPicPr>
          <p:cNvPr id="4" name="Picture 3" descr="ThankYou_StockSnap_8672E0041A.jpg"/>
          <p:cNvPicPr>
            <a:picLocks noChangeAspect="1"/>
          </p:cNvPicPr>
          <p:nvPr/>
        </p:nvPicPr>
        <p:blipFill>
          <a:blip r:embed="rId2"/>
          <a:stretch>
            <a:fillRect/>
          </a:stretch>
        </p:blipFill>
        <p:spPr>
          <a:xfrm>
            <a:off x="2628709" y="4958334"/>
            <a:ext cx="2301812" cy="15345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96269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2377325" y="3273330"/>
            <a:ext cx="4065185" cy="124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000" b="1" kern="1200">
                <a:solidFill>
                  <a:srgbClr val="273691"/>
                </a:solidFill>
                <a:latin typeface="Arial"/>
                <a:ea typeface="ＭＳ Ｐゴシック" charset="0"/>
                <a:cs typeface="Arial"/>
              </a:defRPr>
            </a:lvl1pPr>
            <a:lvl2pPr marL="742950" indent="-285750" algn="l" defTabSz="457200" rtl="0" fontAlgn="base">
              <a:spcBef>
                <a:spcPct val="20000"/>
              </a:spcBef>
              <a:spcAft>
                <a:spcPct val="0"/>
              </a:spcAft>
              <a:buClr>
                <a:srgbClr val="273691"/>
              </a:buClr>
              <a:buFont typeface="Arial" charset="0"/>
              <a:buChar char="•"/>
              <a:defRPr sz="2000" kern="1200">
                <a:solidFill>
                  <a:schemeClr val="tx1"/>
                </a:solidFill>
                <a:latin typeface="Arial"/>
                <a:ea typeface="Arial" charset="0"/>
                <a:cs typeface="Arial"/>
              </a:defRPr>
            </a:lvl2pPr>
            <a:lvl3pPr marL="11430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3pPr>
            <a:lvl4pPr marL="16002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4pPr>
            <a:lvl5pPr marL="20574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Jim </a:t>
            </a:r>
            <a:r>
              <a:rPr lang="en-US" dirty="0" err="1"/>
              <a:t>Walery</a:t>
            </a:r>
            <a:endParaRPr lang="en-US" dirty="0"/>
          </a:p>
          <a:p>
            <a:pPr lvl="1"/>
            <a:r>
              <a:rPr lang="en-US" sz="1800" dirty="0"/>
              <a:t>IData, Director of Marketing</a:t>
            </a:r>
          </a:p>
          <a:p>
            <a:pPr lvl="1"/>
            <a:r>
              <a:rPr lang="en-US" sz="1800" dirty="0"/>
              <a:t>jwalery@idatainc.com</a:t>
            </a:r>
          </a:p>
        </p:txBody>
      </p:sp>
      <p:pic>
        <p:nvPicPr>
          <p:cNvPr id="10" name="Picture 9">
            <a:extLst>
              <a:ext uri="{FF2B5EF4-FFF2-40B4-BE49-F238E27FC236}">
                <a16:creationId xmlns:a16="http://schemas.microsoft.com/office/drawing/2014/main" xmlns="" id="{0F19ED09-048C-4DE9-A129-57EDA0719240}"/>
              </a:ext>
            </a:extLst>
          </p:cNvPr>
          <p:cNvPicPr>
            <a:picLocks noChangeAspect="1"/>
          </p:cNvPicPr>
          <p:nvPr/>
        </p:nvPicPr>
        <p:blipFill>
          <a:blip r:embed="rId2"/>
          <a:stretch>
            <a:fillRect/>
          </a:stretch>
        </p:blipFill>
        <p:spPr>
          <a:xfrm>
            <a:off x="8006998" y="2982220"/>
            <a:ext cx="1590142" cy="1590142"/>
          </a:xfrm>
          <a:prstGeom prst="rect">
            <a:avLst/>
          </a:prstGeom>
        </p:spPr>
      </p:pic>
      <p:sp>
        <p:nvSpPr>
          <p:cNvPr id="8" name="Content Placeholder 2">
            <a:extLst>
              <a:ext uri="{FF2B5EF4-FFF2-40B4-BE49-F238E27FC236}">
                <a16:creationId xmlns:a16="http://schemas.microsoft.com/office/drawing/2014/main" xmlns="" id="{8CD492B8-8BE1-4DEF-B23F-53128CC79810}"/>
              </a:ext>
            </a:extLst>
          </p:cNvPr>
          <p:cNvSpPr txBox="1">
            <a:spLocks/>
          </p:cNvSpPr>
          <p:nvPr/>
        </p:nvSpPr>
        <p:spPr bwMode="auto">
          <a:xfrm>
            <a:off x="2324173" y="1735188"/>
            <a:ext cx="4651447" cy="124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000" b="1" kern="1200">
                <a:solidFill>
                  <a:srgbClr val="273691"/>
                </a:solidFill>
                <a:latin typeface="Arial"/>
                <a:ea typeface="ＭＳ Ｐゴシック" charset="0"/>
                <a:cs typeface="Arial"/>
              </a:defRPr>
            </a:lvl1pPr>
            <a:lvl2pPr marL="742950" indent="-285750" algn="l" defTabSz="457200" rtl="0" fontAlgn="base">
              <a:spcBef>
                <a:spcPct val="20000"/>
              </a:spcBef>
              <a:spcAft>
                <a:spcPct val="0"/>
              </a:spcAft>
              <a:buClr>
                <a:srgbClr val="273691"/>
              </a:buClr>
              <a:buFont typeface="Arial" charset="0"/>
              <a:buChar char="•"/>
              <a:defRPr sz="2000" kern="1200">
                <a:solidFill>
                  <a:schemeClr val="tx1"/>
                </a:solidFill>
                <a:latin typeface="Arial"/>
                <a:ea typeface="Arial" charset="0"/>
                <a:cs typeface="Arial"/>
              </a:defRPr>
            </a:lvl2pPr>
            <a:lvl3pPr marL="11430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3pPr>
            <a:lvl4pPr marL="16002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4pPr>
            <a:lvl5pPr marL="20574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Brenda </a:t>
            </a:r>
            <a:r>
              <a:rPr lang="en-US" dirty="0" err="1"/>
              <a:t>Reeb</a:t>
            </a:r>
            <a:endParaRPr lang="en-US" dirty="0"/>
          </a:p>
          <a:p>
            <a:pPr lvl="1"/>
            <a:r>
              <a:rPr lang="en-US" sz="1800" dirty="0"/>
              <a:t>IData, Data Management Consultant</a:t>
            </a:r>
          </a:p>
          <a:p>
            <a:pPr lvl="1"/>
            <a:r>
              <a:rPr lang="en-US" sz="1800" dirty="0"/>
              <a:t>breeb@idatainc.com</a:t>
            </a:r>
          </a:p>
        </p:txBody>
      </p:sp>
      <p:pic>
        <p:nvPicPr>
          <p:cNvPr id="9" name="Picture 8">
            <a:extLst>
              <a:ext uri="{FF2B5EF4-FFF2-40B4-BE49-F238E27FC236}">
                <a16:creationId xmlns:a16="http://schemas.microsoft.com/office/drawing/2014/main" xmlns="" id="{E81C834D-8A37-43A1-8639-B8CC66387C6F}"/>
              </a:ext>
            </a:extLst>
          </p:cNvPr>
          <p:cNvPicPr>
            <a:picLocks noChangeAspect="1"/>
          </p:cNvPicPr>
          <p:nvPr/>
        </p:nvPicPr>
        <p:blipFill>
          <a:blip r:embed="rId3"/>
          <a:stretch>
            <a:fillRect/>
          </a:stretch>
        </p:blipFill>
        <p:spPr>
          <a:xfrm>
            <a:off x="6975619" y="1509486"/>
            <a:ext cx="1382208" cy="15798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2063677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b="1" dirty="0">
                <a:latin typeface="Arial" charset="0"/>
                <a:cs typeface="Arial" charset="0"/>
              </a:rPr>
              <a:t>Recorded Data Governance Webinars</a:t>
            </a:r>
          </a:p>
        </p:txBody>
      </p:sp>
      <p:sp>
        <p:nvSpPr>
          <p:cNvPr id="49155" name="Subtitle 2"/>
          <p:cNvSpPr>
            <a:spLocks noGrp="1"/>
          </p:cNvSpPr>
          <p:nvPr>
            <p:ph idx="1"/>
          </p:nvPr>
        </p:nvSpPr>
        <p:spPr>
          <a:xfrm>
            <a:off x="1893277" y="1636330"/>
            <a:ext cx="8405446" cy="602046"/>
          </a:xfrm>
        </p:spPr>
        <p:txBody>
          <a:bodyPr/>
          <a:lstStyle/>
          <a:p>
            <a:pPr marL="0" indent="0" algn="ctr">
              <a:buNone/>
              <a:defRPr/>
            </a:pPr>
            <a:r>
              <a:rPr lang="en-US" dirty="0">
                <a:latin typeface="Arial" charset="0"/>
                <a:cs typeface="Arial" charset="0"/>
              </a:rPr>
              <a:t>http://www.idatainc.com/recorded-webinars/</a:t>
            </a:r>
          </a:p>
        </p:txBody>
      </p:sp>
      <p:pic>
        <p:nvPicPr>
          <p:cNvPr id="2" name="Picture 1">
            <a:extLst>
              <a:ext uri="{FF2B5EF4-FFF2-40B4-BE49-F238E27FC236}">
                <a16:creationId xmlns:a16="http://schemas.microsoft.com/office/drawing/2014/main" xmlns="" id="{CC22DFCC-DA79-4020-B4C2-B5493AEB1962}"/>
              </a:ext>
            </a:extLst>
          </p:cNvPr>
          <p:cNvPicPr>
            <a:picLocks noChangeAspect="1"/>
          </p:cNvPicPr>
          <p:nvPr/>
        </p:nvPicPr>
        <p:blipFill>
          <a:blip r:embed="rId3"/>
          <a:stretch>
            <a:fillRect/>
          </a:stretch>
        </p:blipFill>
        <p:spPr>
          <a:xfrm>
            <a:off x="3057525" y="2353967"/>
            <a:ext cx="5848350" cy="3417317"/>
          </a:xfrm>
          <a:prstGeom prst="rect">
            <a:avLst/>
          </a:prstGeom>
        </p:spPr>
      </p:pic>
      <p:sp>
        <p:nvSpPr>
          <p:cNvPr id="3" name="TextBox 2">
            <a:extLst>
              <a:ext uri="{FF2B5EF4-FFF2-40B4-BE49-F238E27FC236}">
                <a16:creationId xmlns:a16="http://schemas.microsoft.com/office/drawing/2014/main" xmlns="" id="{2128874A-0CF6-4DE6-8BF1-ED7D37F8BE7A}"/>
              </a:ext>
            </a:extLst>
          </p:cNvPr>
          <p:cNvSpPr txBox="1"/>
          <p:nvPr/>
        </p:nvSpPr>
        <p:spPr>
          <a:xfrm>
            <a:off x="2208840" y="6214030"/>
            <a:ext cx="7545720" cy="369332"/>
          </a:xfrm>
          <a:prstGeom prst="rect">
            <a:avLst/>
          </a:prstGeom>
          <a:noFill/>
        </p:spPr>
        <p:txBody>
          <a:bodyPr wrap="none" rtlCol="0">
            <a:spAutoFit/>
          </a:bodyPr>
          <a:lstStyle/>
          <a:p>
            <a:r>
              <a:rPr lang="en-US" dirty="0"/>
              <a:t>Upcoming webinars at: http://www.idatainc.com/about-us/idata-webinars/</a:t>
            </a:r>
          </a:p>
        </p:txBody>
      </p:sp>
    </p:spTree>
    <p:extLst>
      <p:ext uri="{BB962C8B-B14F-4D97-AF65-F5344CB8AC3E}">
        <p14:creationId xmlns:p14="http://schemas.microsoft.com/office/powerpoint/2010/main" val="2253599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838200" y="174625"/>
            <a:ext cx="10515600" cy="1325563"/>
          </a:xfrm>
        </p:spPr>
        <p:txBody>
          <a:bodyPr/>
          <a:lstStyle/>
          <a:p>
            <a:pPr eaLnBrk="1" hangingPunct="1"/>
            <a:r>
              <a:rPr lang="en-US" b="1" dirty="0">
                <a:latin typeface="Arial" charset="0"/>
                <a:cs typeface="Arial" charset="0"/>
              </a:rPr>
              <a:t>Data Governance Resources Page</a:t>
            </a:r>
          </a:p>
        </p:txBody>
      </p:sp>
      <p:sp>
        <p:nvSpPr>
          <p:cNvPr id="3" name="TextBox 2">
            <a:extLst>
              <a:ext uri="{FF2B5EF4-FFF2-40B4-BE49-F238E27FC236}">
                <a16:creationId xmlns:a16="http://schemas.microsoft.com/office/drawing/2014/main" xmlns="" id="{2128874A-0CF6-4DE6-8BF1-ED7D37F8BE7A}"/>
              </a:ext>
            </a:extLst>
          </p:cNvPr>
          <p:cNvSpPr txBox="1"/>
          <p:nvPr/>
        </p:nvSpPr>
        <p:spPr>
          <a:xfrm>
            <a:off x="3494715" y="6246335"/>
            <a:ext cx="3598870" cy="369332"/>
          </a:xfrm>
          <a:prstGeom prst="rect">
            <a:avLst/>
          </a:prstGeom>
          <a:noFill/>
        </p:spPr>
        <p:txBody>
          <a:bodyPr wrap="none" rtlCol="0">
            <a:spAutoFit/>
          </a:bodyPr>
          <a:lstStyle/>
          <a:p>
            <a:r>
              <a:rPr lang="en-US" dirty="0"/>
              <a:t>http://go.idatainc.com/dg-resources</a:t>
            </a:r>
          </a:p>
        </p:txBody>
      </p:sp>
      <p:pic>
        <p:nvPicPr>
          <p:cNvPr id="4" name="Picture 3">
            <a:extLst>
              <a:ext uri="{FF2B5EF4-FFF2-40B4-BE49-F238E27FC236}">
                <a16:creationId xmlns:a16="http://schemas.microsoft.com/office/drawing/2014/main" xmlns="" id="{5F1BD773-C702-4FAF-A549-4A2AAEE5A18A}"/>
              </a:ext>
            </a:extLst>
          </p:cNvPr>
          <p:cNvPicPr>
            <a:picLocks noChangeAspect="1"/>
          </p:cNvPicPr>
          <p:nvPr/>
        </p:nvPicPr>
        <p:blipFill>
          <a:blip r:embed="rId3"/>
          <a:stretch>
            <a:fillRect/>
          </a:stretch>
        </p:blipFill>
        <p:spPr>
          <a:xfrm>
            <a:off x="1829469" y="1266234"/>
            <a:ext cx="7514556" cy="5111350"/>
          </a:xfrm>
          <a:prstGeom prst="rect">
            <a:avLst/>
          </a:prstGeom>
        </p:spPr>
      </p:pic>
    </p:spTree>
    <p:extLst>
      <p:ext uri="{BB962C8B-B14F-4D97-AF65-F5344CB8AC3E}">
        <p14:creationId xmlns:p14="http://schemas.microsoft.com/office/powerpoint/2010/main" val="971536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 Part of the Community</a:t>
            </a:r>
          </a:p>
        </p:txBody>
      </p:sp>
      <p:sp>
        <p:nvSpPr>
          <p:cNvPr id="3" name="Content Placeholder 2"/>
          <p:cNvSpPr>
            <a:spLocks noGrp="1"/>
          </p:cNvSpPr>
          <p:nvPr>
            <p:ph idx="1"/>
          </p:nvPr>
        </p:nvSpPr>
        <p:spPr>
          <a:xfrm>
            <a:off x="1981200" y="1600201"/>
            <a:ext cx="8229600" cy="4525963"/>
          </a:xfrm>
        </p:spPr>
        <p:txBody>
          <a:bodyPr/>
          <a:lstStyle/>
          <a:p>
            <a:pPr marL="0" indent="0" algn="ctr">
              <a:buNone/>
            </a:pPr>
            <a:r>
              <a:rPr lang="en-US" dirty="0"/>
              <a:t>community.datacookbook.com</a:t>
            </a:r>
            <a:endParaRPr lang="en-US" b="0" dirty="0"/>
          </a:p>
          <a:p>
            <a:r>
              <a:rPr lang="en-US" b="0" dirty="0"/>
              <a:t>Open to everyone</a:t>
            </a:r>
          </a:p>
          <a:p>
            <a:r>
              <a:rPr lang="en-US" b="0" dirty="0"/>
              <a:t>Content from regulatory agencies and other institutions.</a:t>
            </a:r>
          </a:p>
          <a:p>
            <a:r>
              <a:rPr lang="en-US" b="0" dirty="0"/>
              <a:t>Data definitions, Specifications, Contact information, Documentation</a:t>
            </a:r>
          </a:p>
          <a:p>
            <a:endParaRPr lang="en-US" b="0" dirty="0"/>
          </a:p>
        </p:txBody>
      </p:sp>
      <p:pic>
        <p:nvPicPr>
          <p:cNvPr id="4098" name="Picture 2" descr="http://www.datacookbook.com/wp-content/uploads/people.png"/>
          <p:cNvPicPr>
            <a:picLocks noChangeAspect="1" noChangeArrowheads="1"/>
          </p:cNvPicPr>
          <p:nvPr/>
        </p:nvPicPr>
        <p:blipFill>
          <a:blip r:embed="rId2"/>
          <a:srcRect/>
          <a:stretch>
            <a:fillRect/>
          </a:stretch>
        </p:blipFill>
        <p:spPr bwMode="auto">
          <a:xfrm>
            <a:off x="9413264" y="379665"/>
            <a:ext cx="1877689" cy="1061508"/>
          </a:xfrm>
          <a:prstGeom prst="rect">
            <a:avLst/>
          </a:prstGeom>
          <a:noFill/>
        </p:spPr>
      </p:pic>
      <p:pic>
        <p:nvPicPr>
          <p:cNvPr id="5" name="Picture 4"/>
          <p:cNvPicPr>
            <a:picLocks noChangeAspect="1"/>
          </p:cNvPicPr>
          <p:nvPr/>
        </p:nvPicPr>
        <p:blipFill>
          <a:blip r:embed="rId3"/>
          <a:stretch>
            <a:fillRect/>
          </a:stretch>
        </p:blipFill>
        <p:spPr>
          <a:xfrm>
            <a:off x="6213844" y="4104876"/>
            <a:ext cx="3435445" cy="756310"/>
          </a:xfrm>
          <a:prstGeom prst="rect">
            <a:avLst/>
          </a:prstGeom>
        </p:spPr>
      </p:pic>
      <p:pic>
        <p:nvPicPr>
          <p:cNvPr id="7" name="Picture 6"/>
          <p:cNvPicPr>
            <a:picLocks noChangeAspect="1"/>
          </p:cNvPicPr>
          <p:nvPr/>
        </p:nvPicPr>
        <p:blipFill>
          <a:blip r:embed="rId4"/>
          <a:stretch>
            <a:fillRect/>
          </a:stretch>
        </p:blipFill>
        <p:spPr>
          <a:xfrm>
            <a:off x="10210800" y="3181099"/>
            <a:ext cx="1793113" cy="1454654"/>
          </a:xfrm>
          <a:prstGeom prst="rect">
            <a:avLst/>
          </a:prstGeom>
        </p:spPr>
      </p:pic>
      <p:pic>
        <p:nvPicPr>
          <p:cNvPr id="9" name="Picture 8"/>
          <p:cNvPicPr>
            <a:picLocks noChangeAspect="1"/>
          </p:cNvPicPr>
          <p:nvPr/>
        </p:nvPicPr>
        <p:blipFill>
          <a:blip r:embed="rId5"/>
          <a:stretch>
            <a:fillRect/>
          </a:stretch>
        </p:blipFill>
        <p:spPr>
          <a:xfrm>
            <a:off x="299755" y="5598100"/>
            <a:ext cx="3924171" cy="828036"/>
          </a:xfrm>
          <a:prstGeom prst="rect">
            <a:avLst/>
          </a:prstGeom>
        </p:spPr>
      </p:pic>
      <p:pic>
        <p:nvPicPr>
          <p:cNvPr id="11" name="Picture 10"/>
          <p:cNvPicPr>
            <a:picLocks noChangeAspect="1"/>
          </p:cNvPicPr>
          <p:nvPr/>
        </p:nvPicPr>
        <p:blipFill>
          <a:blip r:embed="rId6"/>
          <a:stretch>
            <a:fillRect/>
          </a:stretch>
        </p:blipFill>
        <p:spPr>
          <a:xfrm>
            <a:off x="4396983" y="5369227"/>
            <a:ext cx="1428750" cy="1019175"/>
          </a:xfrm>
          <a:prstGeom prst="rect">
            <a:avLst/>
          </a:prstGeom>
        </p:spPr>
      </p:pic>
      <p:pic>
        <p:nvPicPr>
          <p:cNvPr id="13" name="Picture 12"/>
          <p:cNvPicPr>
            <a:picLocks noChangeAspect="1"/>
          </p:cNvPicPr>
          <p:nvPr/>
        </p:nvPicPr>
        <p:blipFill>
          <a:blip r:embed="rId7"/>
          <a:stretch>
            <a:fillRect/>
          </a:stretch>
        </p:blipFill>
        <p:spPr>
          <a:xfrm>
            <a:off x="536592" y="4603800"/>
            <a:ext cx="2514600" cy="695325"/>
          </a:xfrm>
          <a:prstGeom prst="rect">
            <a:avLst/>
          </a:prstGeom>
        </p:spPr>
      </p:pic>
      <p:pic>
        <p:nvPicPr>
          <p:cNvPr id="15" name="Picture 14"/>
          <p:cNvPicPr>
            <a:picLocks noChangeAspect="1"/>
          </p:cNvPicPr>
          <p:nvPr/>
        </p:nvPicPr>
        <p:blipFill>
          <a:blip r:embed="rId8"/>
          <a:stretch>
            <a:fillRect/>
          </a:stretch>
        </p:blipFill>
        <p:spPr>
          <a:xfrm>
            <a:off x="3794233" y="4603800"/>
            <a:ext cx="1676569" cy="493927"/>
          </a:xfrm>
          <a:prstGeom prst="rect">
            <a:avLst/>
          </a:prstGeom>
        </p:spPr>
      </p:pic>
      <p:pic>
        <p:nvPicPr>
          <p:cNvPr id="17" name="Picture 16"/>
          <p:cNvPicPr>
            <a:picLocks noChangeAspect="1"/>
          </p:cNvPicPr>
          <p:nvPr/>
        </p:nvPicPr>
        <p:blipFill>
          <a:blip r:embed="rId9"/>
          <a:stretch>
            <a:fillRect/>
          </a:stretch>
        </p:blipFill>
        <p:spPr>
          <a:xfrm>
            <a:off x="10096019" y="5080898"/>
            <a:ext cx="1159121" cy="1174077"/>
          </a:xfrm>
          <a:prstGeom prst="rect">
            <a:avLst/>
          </a:prstGeom>
        </p:spPr>
      </p:pic>
      <p:pic>
        <p:nvPicPr>
          <p:cNvPr id="19" name="Picture 18"/>
          <p:cNvPicPr>
            <a:picLocks noChangeAspect="1"/>
          </p:cNvPicPr>
          <p:nvPr/>
        </p:nvPicPr>
        <p:blipFill>
          <a:blip r:embed="rId10"/>
          <a:stretch>
            <a:fillRect/>
          </a:stretch>
        </p:blipFill>
        <p:spPr>
          <a:xfrm>
            <a:off x="6338641" y="5177718"/>
            <a:ext cx="2023383" cy="783523"/>
          </a:xfrm>
          <a:prstGeom prst="rect">
            <a:avLst/>
          </a:prstGeom>
        </p:spPr>
      </p:pic>
      <p:sp>
        <p:nvSpPr>
          <p:cNvPr id="4" name="TextBox 3">
            <a:extLst>
              <a:ext uri="{FF2B5EF4-FFF2-40B4-BE49-F238E27FC236}">
                <a16:creationId xmlns:a16="http://schemas.microsoft.com/office/drawing/2014/main" xmlns="" id="{217D5653-0F0E-41A6-91F4-45955880FED9}"/>
              </a:ext>
            </a:extLst>
          </p:cNvPr>
          <p:cNvSpPr txBox="1"/>
          <p:nvPr/>
        </p:nvSpPr>
        <p:spPr>
          <a:xfrm>
            <a:off x="3763198" y="6278073"/>
            <a:ext cx="4528612" cy="369332"/>
          </a:xfrm>
          <a:prstGeom prst="rect">
            <a:avLst/>
          </a:prstGeom>
          <a:noFill/>
        </p:spPr>
        <p:txBody>
          <a:bodyPr wrap="none" rtlCol="0">
            <a:spAutoFit/>
          </a:bodyPr>
          <a:lstStyle/>
          <a:p>
            <a:r>
              <a:rPr lang="en-US" dirty="0"/>
              <a:t>Watch for your community forum news emails</a:t>
            </a:r>
          </a:p>
        </p:txBody>
      </p:sp>
    </p:spTree>
    <p:extLst>
      <p:ext uri="{BB962C8B-B14F-4D97-AF65-F5344CB8AC3E}">
        <p14:creationId xmlns:p14="http://schemas.microsoft.com/office/powerpoint/2010/main" val="1680525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Documentation </a:t>
            </a:r>
          </a:p>
          <a:p>
            <a:pPr lvl="1"/>
            <a:r>
              <a:rPr lang="en-US" dirty="0" smtClean="0"/>
              <a:t>Get the User Guide Appendix A!</a:t>
            </a:r>
          </a:p>
          <a:p>
            <a:r>
              <a:rPr lang="en-US" dirty="0" smtClean="0"/>
              <a:t>4 Places to Search</a:t>
            </a:r>
          </a:p>
          <a:p>
            <a:r>
              <a:rPr lang="en-US" dirty="0" smtClean="0"/>
              <a:t>Search Logs</a:t>
            </a:r>
          </a:p>
          <a:p>
            <a:r>
              <a:rPr lang="en-US" dirty="0" smtClean="0"/>
              <a:t>Tricky stuff</a:t>
            </a:r>
          </a:p>
          <a:p>
            <a:r>
              <a:rPr lang="en-US" dirty="0" smtClean="0"/>
              <a:t>Questions?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1468170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a:t>
            </a:r>
            <a:endParaRPr lang="en-US" dirty="0"/>
          </a:p>
        </p:txBody>
      </p:sp>
      <p:sp>
        <p:nvSpPr>
          <p:cNvPr id="3" name="Content Placeholder 2"/>
          <p:cNvSpPr>
            <a:spLocks noGrp="1"/>
          </p:cNvSpPr>
          <p:nvPr>
            <p:ph idx="1"/>
          </p:nvPr>
        </p:nvSpPr>
        <p:spPr/>
        <p:txBody>
          <a:bodyPr/>
          <a:lstStyle/>
          <a:p>
            <a:r>
              <a:rPr lang="en-US" dirty="0" smtClean="0"/>
              <a:t>User Guide </a:t>
            </a:r>
            <a:r>
              <a:rPr lang="mr-IN" dirty="0" smtClean="0"/>
              <a:t>–</a:t>
            </a:r>
            <a:r>
              <a:rPr lang="en-US" dirty="0" smtClean="0"/>
              <a:t> p. 40</a:t>
            </a:r>
          </a:p>
          <a:p>
            <a:r>
              <a:rPr lang="en-US" dirty="0" smtClean="0"/>
              <a:t>User Guide Appendix 13.6A Where Does the Data Cookbook Find My Search Terms?</a:t>
            </a:r>
          </a:p>
          <a:p>
            <a:r>
              <a:rPr lang="en-US" dirty="0" smtClean="0"/>
              <a:t>Nothing in Admin Guide</a:t>
            </a:r>
            <a:endParaRPr lang="en-US" dirty="0"/>
          </a:p>
        </p:txBody>
      </p:sp>
    </p:spTree>
    <p:extLst>
      <p:ext uri="{BB962C8B-B14F-4D97-AF65-F5344CB8AC3E}">
        <p14:creationId xmlns:p14="http://schemas.microsoft.com/office/powerpoint/2010/main" val="1566748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680" y="132532"/>
            <a:ext cx="7503160" cy="6461308"/>
          </a:xfrm>
          <a:prstGeom prst="rect">
            <a:avLst/>
          </a:prstGeom>
        </p:spPr>
      </p:pic>
      <p:sp>
        <p:nvSpPr>
          <p:cNvPr id="3" name="TextBox 2"/>
          <p:cNvSpPr txBox="1"/>
          <p:nvPr/>
        </p:nvSpPr>
        <p:spPr>
          <a:xfrm>
            <a:off x="355600" y="975812"/>
            <a:ext cx="1250663" cy="646331"/>
          </a:xfrm>
          <a:prstGeom prst="rect">
            <a:avLst/>
          </a:prstGeom>
          <a:noFill/>
          <a:ln>
            <a:solidFill>
              <a:schemeClr val="accent1"/>
            </a:solidFill>
          </a:ln>
        </p:spPr>
        <p:txBody>
          <a:bodyPr wrap="none" rtlCol="0">
            <a:spAutoFit/>
          </a:bodyPr>
          <a:lstStyle/>
          <a:p>
            <a:r>
              <a:rPr lang="en-US" dirty="0" smtClean="0"/>
              <a:t>User Guide</a:t>
            </a:r>
          </a:p>
          <a:p>
            <a:r>
              <a:rPr lang="en-US" dirty="0" smtClean="0"/>
              <a:t>Appendix A</a:t>
            </a:r>
            <a:endParaRPr lang="en-US" dirty="0"/>
          </a:p>
        </p:txBody>
      </p:sp>
    </p:spTree>
    <p:extLst>
      <p:ext uri="{BB962C8B-B14F-4D97-AF65-F5344CB8AC3E}">
        <p14:creationId xmlns:p14="http://schemas.microsoft.com/office/powerpoint/2010/main" val="756541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TotalTime>
  <Words>789</Words>
  <Application>Microsoft Macintosh PowerPoint</Application>
  <PresentationFormat>Widescreen</PresentationFormat>
  <Paragraphs>138</Paragraphs>
  <Slides>22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Calibri Light</vt:lpstr>
      <vt:lpstr>Mangal</vt:lpstr>
      <vt:lpstr>ＭＳ Ｐゴシック</vt:lpstr>
      <vt:lpstr>Wingdings</vt:lpstr>
      <vt:lpstr>Arial</vt:lpstr>
      <vt:lpstr>Office Theme</vt:lpstr>
      <vt:lpstr>Search and Discovery  The Data Cookbook offers the user multiple search boxes. In this session, learn how each search box is indexed and how it uses relevancy to generate the display order for search results.  </vt:lpstr>
      <vt:lpstr>Logistics</vt:lpstr>
      <vt:lpstr>PowerPoint Presentation</vt:lpstr>
      <vt:lpstr>Recorded Data Governance Webinars</vt:lpstr>
      <vt:lpstr>Data Governance Resources Page</vt:lpstr>
      <vt:lpstr>Be Part of the Community</vt:lpstr>
      <vt:lpstr>Agenda</vt:lpstr>
      <vt:lpstr>Documentation</vt:lpstr>
      <vt:lpstr>PowerPoint Presentation</vt:lpstr>
      <vt:lpstr>4 Places to Search</vt:lpstr>
      <vt:lpstr>PowerPoint Presentation</vt:lpstr>
      <vt:lpstr>PowerPoint Presentation</vt:lpstr>
      <vt:lpstr>PowerPoint Presentation</vt:lpstr>
      <vt:lpstr>PowerPoint Presentation</vt:lpstr>
      <vt:lpstr>4 Places to Search</vt:lpstr>
      <vt:lpstr>Search Logs</vt:lpstr>
      <vt:lpstr>Tricky stuff – not explicit in the Appendix</vt:lpstr>
      <vt:lpstr>More tricky stuff</vt:lpstr>
      <vt:lpstr>Summary</vt:lpstr>
      <vt:lpstr>Get Help and Thank you!</vt:lpstr>
      <vt:lpstr>Connect with Us</vt:lpstr>
      <vt:lpstr>Let Us Know</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Reeb</dc:creator>
  <cp:lastModifiedBy>Brenda Reeb</cp:lastModifiedBy>
  <cp:revision>130</cp:revision>
  <dcterms:created xsi:type="dcterms:W3CDTF">2018-01-28T22:09:01Z</dcterms:created>
  <dcterms:modified xsi:type="dcterms:W3CDTF">2019-06-12T18:53:53Z</dcterms:modified>
</cp:coreProperties>
</file>