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7" r:id="rId2"/>
    <p:sldId id="258" r:id="rId3"/>
    <p:sldId id="259" r:id="rId4"/>
    <p:sldId id="269" r:id="rId5"/>
    <p:sldId id="275" r:id="rId6"/>
    <p:sldId id="276" r:id="rId7"/>
    <p:sldId id="267" r:id="rId8"/>
    <p:sldId id="292" r:id="rId9"/>
    <p:sldId id="283" r:id="rId10"/>
    <p:sldId id="298" r:id="rId11"/>
    <p:sldId id="285" r:id="rId12"/>
    <p:sldId id="297" r:id="rId13"/>
    <p:sldId id="299" r:id="rId14"/>
    <p:sldId id="288" r:id="rId15"/>
    <p:sldId id="290" r:id="rId16"/>
    <p:sldId id="289" r:id="rId17"/>
    <p:sldId id="291" r:id="rId18"/>
    <p:sldId id="286" r:id="rId19"/>
    <p:sldId id="295" r:id="rId20"/>
    <p:sldId id="300" r:id="rId21"/>
    <p:sldId id="263" r:id="rId22"/>
    <p:sldId id="262" r:id="rId23"/>
    <p:sldId id="279" r:id="rId24"/>
    <p:sldId id="278" r:id="rId25"/>
    <p:sldId id="277" r:id="rId26"/>
    <p:sldId id="280" r:id="rId27"/>
    <p:sldId id="281" r:id="rId28"/>
    <p:sldId id="261" r:id="rId29"/>
    <p:sldId id="264" r:id="rId30"/>
    <p:sldId id="272" r:id="rId31"/>
    <p:sldId id="273" r:id="rId32"/>
    <p:sldId id="274" r:id="rId33"/>
    <p:sldId id="26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77"/>
    <p:restoredTop sz="96447"/>
  </p:normalViewPr>
  <p:slideViewPr>
    <p:cSldViewPr snapToGrid="0" snapToObjects="1">
      <p:cViewPr>
        <p:scale>
          <a:sx n="160" d="100"/>
          <a:sy n="160" d="100"/>
        </p:scale>
        <p:origin x="840" y="136"/>
      </p:cViewPr>
      <p:guideLst/>
    </p:cSldViewPr>
  </p:slideViewPr>
  <p:notesTextViewPr>
    <p:cViewPr>
      <p:scale>
        <a:sx n="1" d="1"/>
        <a:sy n="1" d="1"/>
      </p:scale>
      <p:origin x="0" y="0"/>
    </p:cViewPr>
  </p:notesTextViewPr>
  <p:sorterViewPr>
    <p:cViewPr>
      <p:scale>
        <a:sx n="113" d="100"/>
        <a:sy n="113"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E4EA70-FD1C-724A-8717-C94ECF55657E}" type="doc">
      <dgm:prSet loTypeId="urn:microsoft.com/office/officeart/2005/8/layout/process1" loCatId="" qsTypeId="urn:microsoft.com/office/officeart/2005/8/quickstyle/simple4" qsCatId="simple" csTypeId="urn:microsoft.com/office/officeart/2005/8/colors/accent1_2" csCatId="accent1" phldr="1"/>
      <dgm:spPr/>
    </dgm:pt>
    <dgm:pt modelId="{1D408082-A04E-2646-AC8D-AD576BEC7A6C}">
      <dgm:prSet phldrT="[Text]"/>
      <dgm:spPr/>
      <dgm:t>
        <a:bodyPr/>
        <a:lstStyle/>
        <a:p>
          <a:r>
            <a:rPr lang="en-US" dirty="0" smtClean="0"/>
            <a:t>Discover bad data</a:t>
          </a:r>
          <a:endParaRPr lang="en-US" dirty="0"/>
        </a:p>
      </dgm:t>
    </dgm:pt>
    <dgm:pt modelId="{92D71537-6E49-2549-868E-09869C9C4EF0}" type="parTrans" cxnId="{840BD103-0697-DD43-8BFB-AC4B0915829F}">
      <dgm:prSet/>
      <dgm:spPr/>
      <dgm:t>
        <a:bodyPr/>
        <a:lstStyle/>
        <a:p>
          <a:endParaRPr lang="en-US"/>
        </a:p>
      </dgm:t>
    </dgm:pt>
    <dgm:pt modelId="{DCB800BD-A9C2-2348-8CC7-38737BEC95BC}" type="sibTrans" cxnId="{840BD103-0697-DD43-8BFB-AC4B0915829F}">
      <dgm:prSet/>
      <dgm:spPr/>
      <dgm:t>
        <a:bodyPr/>
        <a:lstStyle/>
        <a:p>
          <a:endParaRPr lang="en-US"/>
        </a:p>
      </dgm:t>
    </dgm:pt>
    <dgm:pt modelId="{8CCB8CDE-24BB-B544-A7B7-555CDC06C822}">
      <dgm:prSet phldrT="[Text]"/>
      <dgm:spPr>
        <a:solidFill>
          <a:srgbClr val="92D050"/>
        </a:solidFill>
      </dgm:spPr>
      <dgm:t>
        <a:bodyPr/>
        <a:lstStyle/>
        <a:p>
          <a:r>
            <a:rPr lang="en-US" dirty="0" smtClean="0"/>
            <a:t>Write a rule </a:t>
          </a:r>
          <a:endParaRPr lang="en-US" dirty="0"/>
        </a:p>
      </dgm:t>
    </dgm:pt>
    <dgm:pt modelId="{D60A1D83-AD4E-A545-9ED1-344AD204ADCD}" type="parTrans" cxnId="{989668AB-53C3-D645-B197-C19187C8393A}">
      <dgm:prSet/>
      <dgm:spPr/>
      <dgm:t>
        <a:bodyPr/>
        <a:lstStyle/>
        <a:p>
          <a:endParaRPr lang="en-US"/>
        </a:p>
      </dgm:t>
    </dgm:pt>
    <dgm:pt modelId="{177AFDEC-8B28-B247-B0CE-E1F4470644CB}" type="sibTrans" cxnId="{989668AB-53C3-D645-B197-C19187C8393A}">
      <dgm:prSet/>
      <dgm:spPr/>
      <dgm:t>
        <a:bodyPr/>
        <a:lstStyle/>
        <a:p>
          <a:endParaRPr lang="en-US"/>
        </a:p>
      </dgm:t>
    </dgm:pt>
    <dgm:pt modelId="{2AA9F00F-D782-E540-99E5-512B789D3F36}">
      <dgm:prSet phldrT="[Text]"/>
      <dgm:spPr>
        <a:solidFill>
          <a:srgbClr val="92D050"/>
        </a:solidFill>
      </dgm:spPr>
      <dgm:t>
        <a:bodyPr/>
        <a:lstStyle/>
        <a:p>
          <a:r>
            <a:rPr lang="en-US" dirty="0" smtClean="0"/>
            <a:t>Measure against rule</a:t>
          </a:r>
          <a:endParaRPr lang="en-US" dirty="0"/>
        </a:p>
      </dgm:t>
    </dgm:pt>
    <dgm:pt modelId="{8C82C5A7-9C53-A849-8F91-68D98A7AD798}" type="parTrans" cxnId="{09F24CE9-A43D-F542-A6F4-7373F17F2D9D}">
      <dgm:prSet/>
      <dgm:spPr/>
      <dgm:t>
        <a:bodyPr/>
        <a:lstStyle/>
        <a:p>
          <a:endParaRPr lang="en-US"/>
        </a:p>
      </dgm:t>
    </dgm:pt>
    <dgm:pt modelId="{437A5F8A-F503-DF49-AA35-F12ECF5DCFC6}" type="sibTrans" cxnId="{09F24CE9-A43D-F542-A6F4-7373F17F2D9D}">
      <dgm:prSet/>
      <dgm:spPr/>
      <dgm:t>
        <a:bodyPr/>
        <a:lstStyle/>
        <a:p>
          <a:endParaRPr lang="en-US"/>
        </a:p>
      </dgm:t>
    </dgm:pt>
    <dgm:pt modelId="{F0E246BF-7CBD-E74F-BE5F-BDF1F62FFE78}">
      <dgm:prSet/>
      <dgm:spPr/>
      <dgm:t>
        <a:bodyPr/>
        <a:lstStyle/>
        <a:p>
          <a:r>
            <a:rPr lang="en-US" dirty="0" smtClean="0"/>
            <a:t>Decide whether to fix bad data</a:t>
          </a:r>
          <a:endParaRPr lang="en-US" dirty="0"/>
        </a:p>
      </dgm:t>
    </dgm:pt>
    <dgm:pt modelId="{F78C24FF-043E-7548-891C-5E5F4D831FE4}" type="parTrans" cxnId="{A8B0CB34-D1DE-0743-B630-7929DF901579}">
      <dgm:prSet/>
      <dgm:spPr/>
      <dgm:t>
        <a:bodyPr/>
        <a:lstStyle/>
        <a:p>
          <a:endParaRPr lang="en-US"/>
        </a:p>
      </dgm:t>
    </dgm:pt>
    <dgm:pt modelId="{432FAC9D-B109-694C-81EC-44705BA728A5}" type="sibTrans" cxnId="{A8B0CB34-D1DE-0743-B630-7929DF901579}">
      <dgm:prSet/>
      <dgm:spPr/>
      <dgm:t>
        <a:bodyPr/>
        <a:lstStyle/>
        <a:p>
          <a:endParaRPr lang="en-US"/>
        </a:p>
      </dgm:t>
    </dgm:pt>
    <dgm:pt modelId="{7EFB0BE6-6EBF-274E-902E-9A41B5489A8E}">
      <dgm:prSet/>
      <dgm:spPr>
        <a:solidFill>
          <a:srgbClr val="92D050"/>
        </a:solidFill>
      </dgm:spPr>
      <dgm:t>
        <a:bodyPr/>
        <a:lstStyle/>
        <a:p>
          <a:r>
            <a:rPr lang="en-US" dirty="0" smtClean="0"/>
            <a:t>Fix bad data</a:t>
          </a:r>
          <a:endParaRPr lang="en-US" dirty="0"/>
        </a:p>
      </dgm:t>
    </dgm:pt>
    <dgm:pt modelId="{D0A6CF7F-22A8-B844-86E9-2EC12555F538}" type="parTrans" cxnId="{AD0CB868-7B84-AA44-B28A-E697C79C8FAD}">
      <dgm:prSet/>
      <dgm:spPr/>
      <dgm:t>
        <a:bodyPr/>
        <a:lstStyle/>
        <a:p>
          <a:endParaRPr lang="en-US"/>
        </a:p>
      </dgm:t>
    </dgm:pt>
    <dgm:pt modelId="{13AD3DE8-FDA5-A24B-BF06-2BED81109242}" type="sibTrans" cxnId="{AD0CB868-7B84-AA44-B28A-E697C79C8FAD}">
      <dgm:prSet/>
      <dgm:spPr/>
      <dgm:t>
        <a:bodyPr/>
        <a:lstStyle/>
        <a:p>
          <a:endParaRPr lang="en-US"/>
        </a:p>
      </dgm:t>
    </dgm:pt>
    <dgm:pt modelId="{794CA07A-219F-4E4C-A021-15EE4DAA2142}" type="pres">
      <dgm:prSet presAssocID="{E3E4EA70-FD1C-724A-8717-C94ECF55657E}" presName="Name0" presStyleCnt="0">
        <dgm:presLayoutVars>
          <dgm:dir/>
          <dgm:resizeHandles val="exact"/>
        </dgm:presLayoutVars>
      </dgm:prSet>
      <dgm:spPr/>
    </dgm:pt>
    <dgm:pt modelId="{F8FBD9F9-B4E2-3C40-A051-870492587AA5}" type="pres">
      <dgm:prSet presAssocID="{1D408082-A04E-2646-AC8D-AD576BEC7A6C}" presName="node" presStyleLbl="node1" presStyleIdx="0" presStyleCnt="5">
        <dgm:presLayoutVars>
          <dgm:bulletEnabled val="1"/>
        </dgm:presLayoutVars>
      </dgm:prSet>
      <dgm:spPr/>
      <dgm:t>
        <a:bodyPr/>
        <a:lstStyle/>
        <a:p>
          <a:endParaRPr lang="en-US"/>
        </a:p>
      </dgm:t>
    </dgm:pt>
    <dgm:pt modelId="{87931618-6DAC-814F-B02B-030D6F6609DF}" type="pres">
      <dgm:prSet presAssocID="{DCB800BD-A9C2-2348-8CC7-38737BEC95BC}" presName="sibTrans" presStyleLbl="sibTrans2D1" presStyleIdx="0" presStyleCnt="4"/>
      <dgm:spPr/>
      <dgm:t>
        <a:bodyPr/>
        <a:lstStyle/>
        <a:p>
          <a:endParaRPr lang="en-US"/>
        </a:p>
      </dgm:t>
    </dgm:pt>
    <dgm:pt modelId="{38905788-E048-A341-B100-35A870CA98F7}" type="pres">
      <dgm:prSet presAssocID="{DCB800BD-A9C2-2348-8CC7-38737BEC95BC}" presName="connectorText" presStyleLbl="sibTrans2D1" presStyleIdx="0" presStyleCnt="4"/>
      <dgm:spPr/>
      <dgm:t>
        <a:bodyPr/>
        <a:lstStyle/>
        <a:p>
          <a:endParaRPr lang="en-US"/>
        </a:p>
      </dgm:t>
    </dgm:pt>
    <dgm:pt modelId="{85F6EAA8-AC3B-A846-AD80-A17698FE1D72}" type="pres">
      <dgm:prSet presAssocID="{8CCB8CDE-24BB-B544-A7B7-555CDC06C822}" presName="node" presStyleLbl="node1" presStyleIdx="1" presStyleCnt="5">
        <dgm:presLayoutVars>
          <dgm:bulletEnabled val="1"/>
        </dgm:presLayoutVars>
      </dgm:prSet>
      <dgm:spPr/>
      <dgm:t>
        <a:bodyPr/>
        <a:lstStyle/>
        <a:p>
          <a:endParaRPr lang="en-US"/>
        </a:p>
      </dgm:t>
    </dgm:pt>
    <dgm:pt modelId="{58909C21-6CC3-1F49-9E64-B28063378A1C}" type="pres">
      <dgm:prSet presAssocID="{177AFDEC-8B28-B247-B0CE-E1F4470644CB}" presName="sibTrans" presStyleLbl="sibTrans2D1" presStyleIdx="1" presStyleCnt="4"/>
      <dgm:spPr/>
      <dgm:t>
        <a:bodyPr/>
        <a:lstStyle/>
        <a:p>
          <a:endParaRPr lang="en-US"/>
        </a:p>
      </dgm:t>
    </dgm:pt>
    <dgm:pt modelId="{0BC9E176-FE51-AB49-B52E-BA198A1F619A}" type="pres">
      <dgm:prSet presAssocID="{177AFDEC-8B28-B247-B0CE-E1F4470644CB}" presName="connectorText" presStyleLbl="sibTrans2D1" presStyleIdx="1" presStyleCnt="4"/>
      <dgm:spPr/>
      <dgm:t>
        <a:bodyPr/>
        <a:lstStyle/>
        <a:p>
          <a:endParaRPr lang="en-US"/>
        </a:p>
      </dgm:t>
    </dgm:pt>
    <dgm:pt modelId="{885EBFF7-A279-0348-81D9-F583E7BE6D75}" type="pres">
      <dgm:prSet presAssocID="{2AA9F00F-D782-E540-99E5-512B789D3F36}" presName="node" presStyleLbl="node1" presStyleIdx="2" presStyleCnt="5">
        <dgm:presLayoutVars>
          <dgm:bulletEnabled val="1"/>
        </dgm:presLayoutVars>
      </dgm:prSet>
      <dgm:spPr/>
      <dgm:t>
        <a:bodyPr/>
        <a:lstStyle/>
        <a:p>
          <a:endParaRPr lang="en-US"/>
        </a:p>
      </dgm:t>
    </dgm:pt>
    <dgm:pt modelId="{9D12AE9D-07DA-A74A-A107-1207D7F12D2C}" type="pres">
      <dgm:prSet presAssocID="{437A5F8A-F503-DF49-AA35-F12ECF5DCFC6}" presName="sibTrans" presStyleLbl="sibTrans2D1" presStyleIdx="2" presStyleCnt="4"/>
      <dgm:spPr/>
      <dgm:t>
        <a:bodyPr/>
        <a:lstStyle/>
        <a:p>
          <a:endParaRPr lang="en-US"/>
        </a:p>
      </dgm:t>
    </dgm:pt>
    <dgm:pt modelId="{6D7E36CD-68AE-8C49-98CB-CCBD630599FE}" type="pres">
      <dgm:prSet presAssocID="{437A5F8A-F503-DF49-AA35-F12ECF5DCFC6}" presName="connectorText" presStyleLbl="sibTrans2D1" presStyleIdx="2" presStyleCnt="4"/>
      <dgm:spPr/>
      <dgm:t>
        <a:bodyPr/>
        <a:lstStyle/>
        <a:p>
          <a:endParaRPr lang="en-US"/>
        </a:p>
      </dgm:t>
    </dgm:pt>
    <dgm:pt modelId="{98767024-3F2E-E149-833C-3F87D4321157}" type="pres">
      <dgm:prSet presAssocID="{F0E246BF-7CBD-E74F-BE5F-BDF1F62FFE78}" presName="node" presStyleLbl="node1" presStyleIdx="3" presStyleCnt="5">
        <dgm:presLayoutVars>
          <dgm:bulletEnabled val="1"/>
        </dgm:presLayoutVars>
      </dgm:prSet>
      <dgm:spPr/>
      <dgm:t>
        <a:bodyPr/>
        <a:lstStyle/>
        <a:p>
          <a:endParaRPr lang="en-US"/>
        </a:p>
      </dgm:t>
    </dgm:pt>
    <dgm:pt modelId="{498C43AF-2B64-3748-AF2A-4A5DF42A6301}" type="pres">
      <dgm:prSet presAssocID="{432FAC9D-B109-694C-81EC-44705BA728A5}" presName="sibTrans" presStyleLbl="sibTrans2D1" presStyleIdx="3" presStyleCnt="4"/>
      <dgm:spPr/>
      <dgm:t>
        <a:bodyPr/>
        <a:lstStyle/>
        <a:p>
          <a:endParaRPr lang="en-US"/>
        </a:p>
      </dgm:t>
    </dgm:pt>
    <dgm:pt modelId="{F39AF56B-9093-434E-8E21-222E2A21FE5A}" type="pres">
      <dgm:prSet presAssocID="{432FAC9D-B109-694C-81EC-44705BA728A5}" presName="connectorText" presStyleLbl="sibTrans2D1" presStyleIdx="3" presStyleCnt="4"/>
      <dgm:spPr/>
      <dgm:t>
        <a:bodyPr/>
        <a:lstStyle/>
        <a:p>
          <a:endParaRPr lang="en-US"/>
        </a:p>
      </dgm:t>
    </dgm:pt>
    <dgm:pt modelId="{682609CB-5ABD-C341-AB23-EB675AA94016}" type="pres">
      <dgm:prSet presAssocID="{7EFB0BE6-6EBF-274E-902E-9A41B5489A8E}" presName="node" presStyleLbl="node1" presStyleIdx="4" presStyleCnt="5">
        <dgm:presLayoutVars>
          <dgm:bulletEnabled val="1"/>
        </dgm:presLayoutVars>
      </dgm:prSet>
      <dgm:spPr/>
      <dgm:t>
        <a:bodyPr/>
        <a:lstStyle/>
        <a:p>
          <a:endParaRPr lang="en-US"/>
        </a:p>
      </dgm:t>
    </dgm:pt>
  </dgm:ptLst>
  <dgm:cxnLst>
    <dgm:cxn modelId="{B0B526CA-6934-8846-B750-1145AD72F5E6}" type="presOf" srcId="{432FAC9D-B109-694C-81EC-44705BA728A5}" destId="{498C43AF-2B64-3748-AF2A-4A5DF42A6301}" srcOrd="0" destOrd="0" presId="urn:microsoft.com/office/officeart/2005/8/layout/process1"/>
    <dgm:cxn modelId="{25750EC9-C76A-0C42-8770-3115166E8967}" type="presOf" srcId="{DCB800BD-A9C2-2348-8CC7-38737BEC95BC}" destId="{87931618-6DAC-814F-B02B-030D6F6609DF}" srcOrd="0" destOrd="0" presId="urn:microsoft.com/office/officeart/2005/8/layout/process1"/>
    <dgm:cxn modelId="{A8E7ADA5-EF43-CF42-836D-B9FDAB438FC2}" type="presOf" srcId="{437A5F8A-F503-DF49-AA35-F12ECF5DCFC6}" destId="{6D7E36CD-68AE-8C49-98CB-CCBD630599FE}" srcOrd="1" destOrd="0" presId="urn:microsoft.com/office/officeart/2005/8/layout/process1"/>
    <dgm:cxn modelId="{1CEFA170-E504-9B48-B772-F22B20CE8239}" type="presOf" srcId="{432FAC9D-B109-694C-81EC-44705BA728A5}" destId="{F39AF56B-9093-434E-8E21-222E2A21FE5A}" srcOrd="1" destOrd="0" presId="urn:microsoft.com/office/officeart/2005/8/layout/process1"/>
    <dgm:cxn modelId="{6AD8FC41-A1F9-6A41-A441-00C5BFC25127}" type="presOf" srcId="{E3E4EA70-FD1C-724A-8717-C94ECF55657E}" destId="{794CA07A-219F-4E4C-A021-15EE4DAA2142}" srcOrd="0" destOrd="0" presId="urn:microsoft.com/office/officeart/2005/8/layout/process1"/>
    <dgm:cxn modelId="{8F15EFD5-5DCD-A646-A6B7-F97C376DE83C}" type="presOf" srcId="{8CCB8CDE-24BB-B544-A7B7-555CDC06C822}" destId="{85F6EAA8-AC3B-A846-AD80-A17698FE1D72}" srcOrd="0" destOrd="0" presId="urn:microsoft.com/office/officeart/2005/8/layout/process1"/>
    <dgm:cxn modelId="{4FD2C9A5-D893-2440-BABC-35B78F2FFACC}" type="presOf" srcId="{177AFDEC-8B28-B247-B0CE-E1F4470644CB}" destId="{58909C21-6CC3-1F49-9E64-B28063378A1C}" srcOrd="0" destOrd="0" presId="urn:microsoft.com/office/officeart/2005/8/layout/process1"/>
    <dgm:cxn modelId="{14BC559B-33B3-D746-87F8-DEE8D93117B3}" type="presOf" srcId="{F0E246BF-7CBD-E74F-BE5F-BDF1F62FFE78}" destId="{98767024-3F2E-E149-833C-3F87D4321157}" srcOrd="0" destOrd="0" presId="urn:microsoft.com/office/officeart/2005/8/layout/process1"/>
    <dgm:cxn modelId="{E1822906-77AF-3F4D-8B81-1CAA52AA5932}" type="presOf" srcId="{177AFDEC-8B28-B247-B0CE-E1F4470644CB}" destId="{0BC9E176-FE51-AB49-B52E-BA198A1F619A}" srcOrd="1" destOrd="0" presId="urn:microsoft.com/office/officeart/2005/8/layout/process1"/>
    <dgm:cxn modelId="{E95490F6-12C3-6B4F-9FBE-7EF23279378B}" type="presOf" srcId="{2AA9F00F-D782-E540-99E5-512B789D3F36}" destId="{885EBFF7-A279-0348-81D9-F583E7BE6D75}" srcOrd="0" destOrd="0" presId="urn:microsoft.com/office/officeart/2005/8/layout/process1"/>
    <dgm:cxn modelId="{E9360FC6-B17F-A848-9DB4-C4C072BE55DA}" type="presOf" srcId="{7EFB0BE6-6EBF-274E-902E-9A41B5489A8E}" destId="{682609CB-5ABD-C341-AB23-EB675AA94016}" srcOrd="0" destOrd="0" presId="urn:microsoft.com/office/officeart/2005/8/layout/process1"/>
    <dgm:cxn modelId="{E8A2C326-C7CF-CD44-8D55-849CD5B95E4C}" type="presOf" srcId="{1D408082-A04E-2646-AC8D-AD576BEC7A6C}" destId="{F8FBD9F9-B4E2-3C40-A051-870492587AA5}" srcOrd="0" destOrd="0" presId="urn:microsoft.com/office/officeart/2005/8/layout/process1"/>
    <dgm:cxn modelId="{09F24CE9-A43D-F542-A6F4-7373F17F2D9D}" srcId="{E3E4EA70-FD1C-724A-8717-C94ECF55657E}" destId="{2AA9F00F-D782-E540-99E5-512B789D3F36}" srcOrd="2" destOrd="0" parTransId="{8C82C5A7-9C53-A849-8F91-68D98A7AD798}" sibTransId="{437A5F8A-F503-DF49-AA35-F12ECF5DCFC6}"/>
    <dgm:cxn modelId="{AD0CB868-7B84-AA44-B28A-E697C79C8FAD}" srcId="{E3E4EA70-FD1C-724A-8717-C94ECF55657E}" destId="{7EFB0BE6-6EBF-274E-902E-9A41B5489A8E}" srcOrd="4" destOrd="0" parTransId="{D0A6CF7F-22A8-B844-86E9-2EC12555F538}" sibTransId="{13AD3DE8-FDA5-A24B-BF06-2BED81109242}"/>
    <dgm:cxn modelId="{989668AB-53C3-D645-B197-C19187C8393A}" srcId="{E3E4EA70-FD1C-724A-8717-C94ECF55657E}" destId="{8CCB8CDE-24BB-B544-A7B7-555CDC06C822}" srcOrd="1" destOrd="0" parTransId="{D60A1D83-AD4E-A545-9ED1-344AD204ADCD}" sibTransId="{177AFDEC-8B28-B247-B0CE-E1F4470644CB}"/>
    <dgm:cxn modelId="{840BD103-0697-DD43-8BFB-AC4B0915829F}" srcId="{E3E4EA70-FD1C-724A-8717-C94ECF55657E}" destId="{1D408082-A04E-2646-AC8D-AD576BEC7A6C}" srcOrd="0" destOrd="0" parTransId="{92D71537-6E49-2549-868E-09869C9C4EF0}" sibTransId="{DCB800BD-A9C2-2348-8CC7-38737BEC95BC}"/>
    <dgm:cxn modelId="{01965FC1-7F30-EC49-9FE7-91DEF291CACC}" type="presOf" srcId="{437A5F8A-F503-DF49-AA35-F12ECF5DCFC6}" destId="{9D12AE9D-07DA-A74A-A107-1207D7F12D2C}" srcOrd="0" destOrd="0" presId="urn:microsoft.com/office/officeart/2005/8/layout/process1"/>
    <dgm:cxn modelId="{A8B0CB34-D1DE-0743-B630-7929DF901579}" srcId="{E3E4EA70-FD1C-724A-8717-C94ECF55657E}" destId="{F0E246BF-7CBD-E74F-BE5F-BDF1F62FFE78}" srcOrd="3" destOrd="0" parTransId="{F78C24FF-043E-7548-891C-5E5F4D831FE4}" sibTransId="{432FAC9D-B109-694C-81EC-44705BA728A5}"/>
    <dgm:cxn modelId="{F4F93499-D037-0743-A572-DA2C0A4D4196}" type="presOf" srcId="{DCB800BD-A9C2-2348-8CC7-38737BEC95BC}" destId="{38905788-E048-A341-B100-35A870CA98F7}" srcOrd="1" destOrd="0" presId="urn:microsoft.com/office/officeart/2005/8/layout/process1"/>
    <dgm:cxn modelId="{0DA5F1B3-D07D-B446-9987-D699B06BB3E1}" type="presParOf" srcId="{794CA07A-219F-4E4C-A021-15EE4DAA2142}" destId="{F8FBD9F9-B4E2-3C40-A051-870492587AA5}" srcOrd="0" destOrd="0" presId="urn:microsoft.com/office/officeart/2005/8/layout/process1"/>
    <dgm:cxn modelId="{4E62493F-DF17-DA40-87A0-A337CF34BBDC}" type="presParOf" srcId="{794CA07A-219F-4E4C-A021-15EE4DAA2142}" destId="{87931618-6DAC-814F-B02B-030D6F6609DF}" srcOrd="1" destOrd="0" presId="urn:microsoft.com/office/officeart/2005/8/layout/process1"/>
    <dgm:cxn modelId="{79E6018D-1837-FC48-A072-5FCB0612B713}" type="presParOf" srcId="{87931618-6DAC-814F-B02B-030D6F6609DF}" destId="{38905788-E048-A341-B100-35A870CA98F7}" srcOrd="0" destOrd="0" presId="urn:microsoft.com/office/officeart/2005/8/layout/process1"/>
    <dgm:cxn modelId="{218F26E7-9933-B548-83D3-1DDC349FF913}" type="presParOf" srcId="{794CA07A-219F-4E4C-A021-15EE4DAA2142}" destId="{85F6EAA8-AC3B-A846-AD80-A17698FE1D72}" srcOrd="2" destOrd="0" presId="urn:microsoft.com/office/officeart/2005/8/layout/process1"/>
    <dgm:cxn modelId="{8A0D453B-D71B-1C4C-817A-EAE79041E1FD}" type="presParOf" srcId="{794CA07A-219F-4E4C-A021-15EE4DAA2142}" destId="{58909C21-6CC3-1F49-9E64-B28063378A1C}" srcOrd="3" destOrd="0" presId="urn:microsoft.com/office/officeart/2005/8/layout/process1"/>
    <dgm:cxn modelId="{4BD414A6-A6EA-1749-A36A-D4F9903BCC95}" type="presParOf" srcId="{58909C21-6CC3-1F49-9E64-B28063378A1C}" destId="{0BC9E176-FE51-AB49-B52E-BA198A1F619A}" srcOrd="0" destOrd="0" presId="urn:microsoft.com/office/officeart/2005/8/layout/process1"/>
    <dgm:cxn modelId="{FC33548A-992B-8A4F-97B3-841FB0DC8E0A}" type="presParOf" srcId="{794CA07A-219F-4E4C-A021-15EE4DAA2142}" destId="{885EBFF7-A279-0348-81D9-F583E7BE6D75}" srcOrd="4" destOrd="0" presId="urn:microsoft.com/office/officeart/2005/8/layout/process1"/>
    <dgm:cxn modelId="{26F3B44D-B4A3-6840-B233-6ACD05A5B097}" type="presParOf" srcId="{794CA07A-219F-4E4C-A021-15EE4DAA2142}" destId="{9D12AE9D-07DA-A74A-A107-1207D7F12D2C}" srcOrd="5" destOrd="0" presId="urn:microsoft.com/office/officeart/2005/8/layout/process1"/>
    <dgm:cxn modelId="{38EC5438-E24C-DB4B-B006-50B6D638C11A}" type="presParOf" srcId="{9D12AE9D-07DA-A74A-A107-1207D7F12D2C}" destId="{6D7E36CD-68AE-8C49-98CB-CCBD630599FE}" srcOrd="0" destOrd="0" presId="urn:microsoft.com/office/officeart/2005/8/layout/process1"/>
    <dgm:cxn modelId="{426ED319-34E8-F848-81D3-AD98466BEDCD}" type="presParOf" srcId="{794CA07A-219F-4E4C-A021-15EE4DAA2142}" destId="{98767024-3F2E-E149-833C-3F87D4321157}" srcOrd="6" destOrd="0" presId="urn:microsoft.com/office/officeart/2005/8/layout/process1"/>
    <dgm:cxn modelId="{27D5C24B-7CEE-6F4F-A3EE-FA46A84272BE}" type="presParOf" srcId="{794CA07A-219F-4E4C-A021-15EE4DAA2142}" destId="{498C43AF-2B64-3748-AF2A-4A5DF42A6301}" srcOrd="7" destOrd="0" presId="urn:microsoft.com/office/officeart/2005/8/layout/process1"/>
    <dgm:cxn modelId="{8AB130BD-2396-7644-8131-BF93309D9287}" type="presParOf" srcId="{498C43AF-2B64-3748-AF2A-4A5DF42A6301}" destId="{F39AF56B-9093-434E-8E21-222E2A21FE5A}" srcOrd="0" destOrd="0" presId="urn:microsoft.com/office/officeart/2005/8/layout/process1"/>
    <dgm:cxn modelId="{1F99EA6D-81A9-534A-897D-B2BEC0418352}" type="presParOf" srcId="{794CA07A-219F-4E4C-A021-15EE4DAA2142}" destId="{682609CB-5ABD-C341-AB23-EB675AA94016}"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BD9F9-B4E2-3C40-A051-870492587AA5}">
      <dsp:nvSpPr>
        <dsp:cNvPr id="0" name=""/>
        <dsp:cNvSpPr/>
      </dsp:nvSpPr>
      <dsp:spPr>
        <a:xfrm>
          <a:off x="5134" y="635117"/>
          <a:ext cx="1591716" cy="95503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Discover bad data</a:t>
          </a:r>
          <a:endParaRPr lang="en-US" sz="1800" kern="1200" dirty="0"/>
        </a:p>
      </dsp:txBody>
      <dsp:txXfrm>
        <a:off x="33106" y="663089"/>
        <a:ext cx="1535772" cy="899086"/>
      </dsp:txXfrm>
    </dsp:sp>
    <dsp:sp modelId="{87931618-6DAC-814F-B02B-030D6F6609DF}">
      <dsp:nvSpPr>
        <dsp:cNvPr id="0" name=""/>
        <dsp:cNvSpPr/>
      </dsp:nvSpPr>
      <dsp:spPr>
        <a:xfrm>
          <a:off x="1756023" y="915259"/>
          <a:ext cx="337443" cy="39474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56023" y="994208"/>
        <a:ext cx="236210" cy="236847"/>
      </dsp:txXfrm>
    </dsp:sp>
    <dsp:sp modelId="{85F6EAA8-AC3B-A846-AD80-A17698FE1D72}">
      <dsp:nvSpPr>
        <dsp:cNvPr id="0" name=""/>
        <dsp:cNvSpPr/>
      </dsp:nvSpPr>
      <dsp:spPr>
        <a:xfrm>
          <a:off x="2233538" y="635117"/>
          <a:ext cx="1591716" cy="955030"/>
        </a:xfrm>
        <a:prstGeom prst="roundRect">
          <a:avLst>
            <a:gd name="adj" fmla="val 10000"/>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Write a rule </a:t>
          </a:r>
          <a:endParaRPr lang="en-US" sz="1800" kern="1200" dirty="0"/>
        </a:p>
      </dsp:txBody>
      <dsp:txXfrm>
        <a:off x="2261510" y="663089"/>
        <a:ext cx="1535772" cy="899086"/>
      </dsp:txXfrm>
    </dsp:sp>
    <dsp:sp modelId="{58909C21-6CC3-1F49-9E64-B28063378A1C}">
      <dsp:nvSpPr>
        <dsp:cNvPr id="0" name=""/>
        <dsp:cNvSpPr/>
      </dsp:nvSpPr>
      <dsp:spPr>
        <a:xfrm>
          <a:off x="3984426" y="915259"/>
          <a:ext cx="337443" cy="39474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984426" y="994208"/>
        <a:ext cx="236210" cy="236847"/>
      </dsp:txXfrm>
    </dsp:sp>
    <dsp:sp modelId="{885EBFF7-A279-0348-81D9-F583E7BE6D75}">
      <dsp:nvSpPr>
        <dsp:cNvPr id="0" name=""/>
        <dsp:cNvSpPr/>
      </dsp:nvSpPr>
      <dsp:spPr>
        <a:xfrm>
          <a:off x="4461941" y="635117"/>
          <a:ext cx="1591716" cy="955030"/>
        </a:xfrm>
        <a:prstGeom prst="roundRect">
          <a:avLst>
            <a:gd name="adj" fmla="val 10000"/>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Measure against rule</a:t>
          </a:r>
          <a:endParaRPr lang="en-US" sz="1800" kern="1200" dirty="0"/>
        </a:p>
      </dsp:txBody>
      <dsp:txXfrm>
        <a:off x="4489913" y="663089"/>
        <a:ext cx="1535772" cy="899086"/>
      </dsp:txXfrm>
    </dsp:sp>
    <dsp:sp modelId="{9D12AE9D-07DA-A74A-A107-1207D7F12D2C}">
      <dsp:nvSpPr>
        <dsp:cNvPr id="0" name=""/>
        <dsp:cNvSpPr/>
      </dsp:nvSpPr>
      <dsp:spPr>
        <a:xfrm>
          <a:off x="6212830" y="915259"/>
          <a:ext cx="337443" cy="39474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212830" y="994208"/>
        <a:ext cx="236210" cy="236847"/>
      </dsp:txXfrm>
    </dsp:sp>
    <dsp:sp modelId="{98767024-3F2E-E149-833C-3F87D4321157}">
      <dsp:nvSpPr>
        <dsp:cNvPr id="0" name=""/>
        <dsp:cNvSpPr/>
      </dsp:nvSpPr>
      <dsp:spPr>
        <a:xfrm>
          <a:off x="6690345" y="635117"/>
          <a:ext cx="1591716" cy="95503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Decide whether to fix bad data</a:t>
          </a:r>
          <a:endParaRPr lang="en-US" sz="1800" kern="1200" dirty="0"/>
        </a:p>
      </dsp:txBody>
      <dsp:txXfrm>
        <a:off x="6718317" y="663089"/>
        <a:ext cx="1535772" cy="899086"/>
      </dsp:txXfrm>
    </dsp:sp>
    <dsp:sp modelId="{498C43AF-2B64-3748-AF2A-4A5DF42A6301}">
      <dsp:nvSpPr>
        <dsp:cNvPr id="0" name=""/>
        <dsp:cNvSpPr/>
      </dsp:nvSpPr>
      <dsp:spPr>
        <a:xfrm>
          <a:off x="8441233" y="915259"/>
          <a:ext cx="337443" cy="39474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8441233" y="994208"/>
        <a:ext cx="236210" cy="236847"/>
      </dsp:txXfrm>
    </dsp:sp>
    <dsp:sp modelId="{682609CB-5ABD-C341-AB23-EB675AA94016}">
      <dsp:nvSpPr>
        <dsp:cNvPr id="0" name=""/>
        <dsp:cNvSpPr/>
      </dsp:nvSpPr>
      <dsp:spPr>
        <a:xfrm>
          <a:off x="8918748" y="635117"/>
          <a:ext cx="1591716" cy="955030"/>
        </a:xfrm>
        <a:prstGeom prst="roundRect">
          <a:avLst>
            <a:gd name="adj" fmla="val 10000"/>
          </a:avLst>
        </a:prstGeom>
        <a:solidFill>
          <a:srgbClr val="92D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Fix bad data</a:t>
          </a:r>
          <a:endParaRPr lang="en-US" sz="1800" kern="1200" dirty="0"/>
        </a:p>
      </dsp:txBody>
      <dsp:txXfrm>
        <a:off x="8946720" y="663089"/>
        <a:ext cx="1535772" cy="8990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49C54-5C2A-B946-AA6C-D24AB492D624}" type="datetimeFigureOut">
              <a:rPr lang="en-US" smtClean="0"/>
              <a:t>12/4/19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1EE7CA-7C1A-A04B-9233-A8D633500A9E}" type="slidenum">
              <a:rPr lang="en-US" smtClean="0"/>
              <a:t>‹#›</a:t>
            </a:fld>
            <a:endParaRPr lang="en-US"/>
          </a:p>
        </p:txBody>
      </p:sp>
    </p:spTree>
    <p:extLst>
      <p:ext uri="{BB962C8B-B14F-4D97-AF65-F5344CB8AC3E}">
        <p14:creationId xmlns:p14="http://schemas.microsoft.com/office/powerpoint/2010/main" val="1853954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38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F0283-4B80-024E-8602-7C2A10DE815D}" type="slidenum">
              <a:rPr lang="en-US" smtClean="0"/>
              <a:pPr/>
              <a:t>31</a:t>
            </a:fld>
            <a:endParaRPr lang="en-US" dirty="0"/>
          </a:p>
        </p:txBody>
      </p:sp>
    </p:spTree>
    <p:extLst>
      <p:ext uri="{BB962C8B-B14F-4D97-AF65-F5344CB8AC3E}">
        <p14:creationId xmlns:p14="http://schemas.microsoft.com/office/powerpoint/2010/main" val="123991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A26EA1-6699-904F-80F4-90E6372B9121}" type="datetimeFigureOut">
              <a:rPr lang="en-US" smtClean="0"/>
              <a:t>12/4/19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5738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26EA1-6699-904F-80F4-90E6372B9121}" type="datetimeFigureOut">
              <a:rPr lang="en-US" smtClean="0"/>
              <a:t>12/4/19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88952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26EA1-6699-904F-80F4-90E6372B9121}" type="datetimeFigureOut">
              <a:rPr lang="en-US" smtClean="0"/>
              <a:t>12/4/19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61951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A26EA1-6699-904F-80F4-90E6372B9121}" type="datetimeFigureOut">
              <a:rPr lang="en-US" smtClean="0"/>
              <a:t>12/4/19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54801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A26EA1-6699-904F-80F4-90E6372B9121}" type="datetimeFigureOut">
              <a:rPr lang="en-US" smtClean="0"/>
              <a:t>12/4/19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698090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A26EA1-6699-904F-80F4-90E6372B9121}" type="datetimeFigureOut">
              <a:rPr lang="en-US" smtClean="0"/>
              <a:t>12/4/19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11092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A26EA1-6699-904F-80F4-90E6372B9121}" type="datetimeFigureOut">
              <a:rPr lang="en-US" smtClean="0"/>
              <a:t>12/4/19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15884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A26EA1-6699-904F-80F4-90E6372B9121}" type="datetimeFigureOut">
              <a:rPr lang="en-US" smtClean="0"/>
              <a:t>12/4/19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13392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26EA1-6699-904F-80F4-90E6372B9121}" type="datetimeFigureOut">
              <a:rPr lang="en-US" smtClean="0"/>
              <a:t>12/4/19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186618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26EA1-6699-904F-80F4-90E6372B9121}" type="datetimeFigureOut">
              <a:rPr lang="en-US" smtClean="0"/>
              <a:t>12/4/19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95618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26EA1-6699-904F-80F4-90E6372B9121}" type="datetimeFigureOut">
              <a:rPr lang="en-US" smtClean="0"/>
              <a:t>12/4/19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6B903-5E1F-0042-9D6E-D613CFFBDDE6}" type="slidenum">
              <a:rPr lang="en-US" smtClean="0"/>
              <a:t>‹#›</a:t>
            </a:fld>
            <a:endParaRPr lang="en-US"/>
          </a:p>
        </p:txBody>
      </p:sp>
    </p:spTree>
    <p:extLst>
      <p:ext uri="{BB962C8B-B14F-4D97-AF65-F5344CB8AC3E}">
        <p14:creationId xmlns:p14="http://schemas.microsoft.com/office/powerpoint/2010/main" val="17743111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26EA1-6699-904F-80F4-90E6372B9121}" type="datetimeFigureOut">
              <a:rPr lang="en-US" smtClean="0"/>
              <a:t>12/4/19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6B903-5E1F-0042-9D6E-D613CFFBDDE6}" type="slidenum">
              <a:rPr lang="en-US" smtClean="0"/>
              <a:t>‹#›</a:t>
            </a:fld>
            <a:endParaRPr lang="en-US"/>
          </a:p>
        </p:txBody>
      </p:sp>
    </p:spTree>
    <p:extLst>
      <p:ext uri="{BB962C8B-B14F-4D97-AF65-F5344CB8AC3E}">
        <p14:creationId xmlns:p14="http://schemas.microsoft.com/office/powerpoint/2010/main" val="1941522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gif"/><Relationship Id="rId6" Type="http://schemas.openxmlformats.org/officeDocument/2006/relationships/image" Target="../media/image19.png"/><Relationship Id="rId7" Type="http://schemas.openxmlformats.org/officeDocument/2006/relationships/image" Target="../media/image20.JPG"/><Relationship Id="rId8" Type="http://schemas.openxmlformats.org/officeDocument/2006/relationships/image" Target="../media/image21.JPG"/><Relationship Id="rId9" Type="http://schemas.openxmlformats.org/officeDocument/2006/relationships/image" Target="../media/image22.JPG"/><Relationship Id="rId10"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o.idatainc.com/dcb-workshop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datainc.com/about-us/idata-webinars/" TargetMode="Externa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hyperlink" Target="mailto:support@datacookbook.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user/DataCookbook" TargetMode="External"/><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hyperlink" Target="http://www.linkedin.com/company/idata-incorporate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support@datacookbook.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712" y="1124712"/>
            <a:ext cx="9144000" cy="4170918"/>
          </a:xfrm>
        </p:spPr>
        <p:txBody>
          <a:bodyPr>
            <a:normAutofit fontScale="90000"/>
          </a:bodyPr>
          <a:lstStyle/>
          <a:p>
            <a:pPr algn="l"/>
            <a:r>
              <a:rPr lang="en-US" dirty="0" smtClean="0"/>
              <a:t>Quality Rule Workflows</a:t>
            </a:r>
            <a:br>
              <a:rPr lang="en-US" dirty="0" smtClean="0"/>
            </a:br>
            <a:r>
              <a:rPr lang="en-US" dirty="0" smtClean="0"/>
              <a:t/>
            </a:r>
            <a:br>
              <a:rPr lang="en-US" dirty="0" smtClean="0"/>
            </a:br>
            <a:r>
              <a:rPr lang="en-US" sz="2700" dirty="0" smtClean="0"/>
              <a:t>Managing </a:t>
            </a:r>
            <a:r>
              <a:rPr lang="en-US" sz="2700" dirty="0"/>
              <a:t>quality rules is a key task in governance. The session covers </a:t>
            </a:r>
            <a:r>
              <a:rPr lang="en-US" sz="2700" dirty="0" smtClean="0"/>
              <a:t>roles, tasks, and process. </a:t>
            </a:r>
            <a:r>
              <a:rPr lang="en-US" sz="2700" dirty="0"/>
              <a:t>We will </a:t>
            </a:r>
            <a:r>
              <a:rPr lang="en-US" sz="2700" dirty="0" smtClean="0"/>
              <a:t>review several </a:t>
            </a:r>
            <a:r>
              <a:rPr lang="en-US" sz="2700" dirty="0"/>
              <a:t>Quality Rule Approval workflows </a:t>
            </a:r>
            <a:r>
              <a:rPr lang="en-US" sz="2700" dirty="0" smtClean="0"/>
              <a:t>to </a:t>
            </a:r>
            <a:r>
              <a:rPr lang="en-US" sz="2700" dirty="0"/>
              <a:t>learn how the workflow can support your </a:t>
            </a:r>
            <a:r>
              <a:rPr lang="en-US" sz="2700" dirty="0" smtClean="0"/>
              <a:t>governance</a:t>
            </a:r>
            <a:r>
              <a:rPr lang="en-US" sz="2700" dirty="0"/>
              <a:t>. </a:t>
            </a:r>
            <a:r>
              <a:rPr lang="en-US" sz="2700" dirty="0" smtClean="0"/>
              <a:t/>
            </a:r>
            <a:br>
              <a:rPr lang="en-US" sz="2700" dirty="0" smtClean="0"/>
            </a:br>
            <a:r>
              <a:rPr lang="en-US" sz="2700" dirty="0"/>
              <a:t/>
            </a:r>
            <a:br>
              <a:rPr lang="en-US" sz="2700" dirty="0"/>
            </a:br>
            <a:r>
              <a:rPr lang="en-US" sz="2700" dirty="0" smtClean="0"/>
              <a:t>Note </a:t>
            </a:r>
            <a:r>
              <a:rPr lang="en-US" sz="2700" dirty="0"/>
              <a:t>that Quality Rules are a feature in the Enterprise Edition. Knowledge clients will find this session useful for tips to manage quality rules externally to Data Cookbook.</a:t>
            </a:r>
          </a:p>
        </p:txBody>
      </p:sp>
      <p:sp>
        <p:nvSpPr>
          <p:cNvPr id="3" name="Subtitle 2"/>
          <p:cNvSpPr>
            <a:spLocks noGrp="1"/>
          </p:cNvSpPr>
          <p:nvPr>
            <p:ph type="subTitle" idx="1"/>
          </p:nvPr>
        </p:nvSpPr>
        <p:spPr>
          <a:xfrm>
            <a:off x="1505712" y="5686870"/>
            <a:ext cx="9144000" cy="979106"/>
          </a:xfrm>
        </p:spPr>
        <p:txBody>
          <a:bodyPr>
            <a:normAutofit/>
          </a:bodyPr>
          <a:lstStyle/>
          <a:p>
            <a:r>
              <a:rPr lang="en-US" dirty="0" smtClean="0"/>
              <a:t>Workshop </a:t>
            </a:r>
            <a:r>
              <a:rPr lang="en-US" smtClean="0"/>
              <a:t>Wednesday #12</a:t>
            </a:r>
            <a:endParaRPr lang="en-US" dirty="0" smtClean="0"/>
          </a:p>
          <a:p>
            <a:r>
              <a:rPr lang="en-US" dirty="0" smtClean="0"/>
              <a:t>December 4 2019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Tree>
    <p:extLst>
      <p:ext uri="{BB962C8B-B14F-4D97-AF65-F5344CB8AC3E}">
        <p14:creationId xmlns:p14="http://schemas.microsoft.com/office/powerpoint/2010/main" val="1714189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0"/>
            <a:ext cx="6909052" cy="6858000"/>
          </a:xfrm>
          <a:prstGeom prst="rect">
            <a:avLst/>
          </a:prstGeom>
        </p:spPr>
      </p:pic>
    </p:spTree>
    <p:extLst>
      <p:ext uri="{BB962C8B-B14F-4D97-AF65-F5344CB8AC3E}">
        <p14:creationId xmlns:p14="http://schemas.microsoft.com/office/powerpoint/2010/main" val="470584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685" y="227473"/>
            <a:ext cx="10515600" cy="1325563"/>
          </a:xfrm>
        </p:spPr>
        <p:txBody>
          <a:bodyPr/>
          <a:lstStyle/>
          <a:p>
            <a:r>
              <a:rPr lang="en-US" dirty="0" smtClean="0"/>
              <a:t>Default Workflow</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32452771"/>
              </p:ext>
            </p:extLst>
          </p:nvPr>
        </p:nvGraphicFramePr>
        <p:xfrm>
          <a:off x="2473585" y="3671117"/>
          <a:ext cx="6019800" cy="2749973"/>
        </p:xfrm>
        <a:graphic>
          <a:graphicData uri="http://schemas.openxmlformats.org/drawingml/2006/table">
            <a:tbl>
              <a:tblPr firstRow="1" bandRow="1">
                <a:tableStyleId>{5C22544A-7EE6-4342-B048-85BDC9FD1C3A}</a:tableStyleId>
              </a:tblPr>
              <a:tblGrid>
                <a:gridCol w="2006600"/>
                <a:gridCol w="2006600"/>
                <a:gridCol w="2006600"/>
              </a:tblGrid>
              <a:tr h="982133">
                <a:tc>
                  <a:txBody>
                    <a:bodyPr/>
                    <a:lstStyle/>
                    <a:p>
                      <a:pPr algn="ctr"/>
                      <a:r>
                        <a:rPr lang="en-US" sz="3600" dirty="0" smtClean="0"/>
                        <a:t>Process</a:t>
                      </a:r>
                      <a:endParaRPr lang="en-US" sz="3600" dirty="0"/>
                    </a:p>
                  </a:txBody>
                  <a:tcPr anchor="ctr"/>
                </a:tc>
                <a:tc>
                  <a:txBody>
                    <a:bodyPr/>
                    <a:lstStyle/>
                    <a:p>
                      <a:pPr algn="ctr"/>
                      <a:r>
                        <a:rPr lang="en-US" dirty="0" smtClean="0"/>
                        <a:t>Draft </a:t>
                      </a:r>
                      <a:endParaRPr lang="en-US" dirty="0"/>
                    </a:p>
                  </a:txBody>
                  <a:tcPr anchor="ctr"/>
                </a:tc>
                <a:tc>
                  <a:txBody>
                    <a:bodyPr/>
                    <a:lstStyle/>
                    <a:p>
                      <a:pPr algn="ctr"/>
                      <a:r>
                        <a:rPr lang="en-US" dirty="0" smtClean="0"/>
                        <a:t>Review</a:t>
                      </a:r>
                      <a:r>
                        <a:rPr lang="en-US" baseline="0" dirty="0" smtClean="0"/>
                        <a:t> and Approve</a:t>
                      </a:r>
                      <a:endParaRPr lang="en-US" dirty="0"/>
                    </a:p>
                  </a:txBody>
                  <a:tcPr anchor="ctr"/>
                </a:tc>
              </a:tr>
              <a:tr h="370840">
                <a:tc>
                  <a:txBody>
                    <a:bodyPr/>
                    <a:lstStyle/>
                    <a:p>
                      <a:pPr algn="r"/>
                      <a:r>
                        <a:rPr lang="en-US" sz="1800" b="1" dirty="0" smtClean="0"/>
                        <a:t>Role</a:t>
                      </a:r>
                      <a:r>
                        <a:rPr lang="en-US" sz="1800" b="1" baseline="0" dirty="0" smtClean="0"/>
                        <a:t> name</a:t>
                      </a:r>
                      <a:endParaRPr lang="en-US" sz="1800" b="1" dirty="0"/>
                    </a:p>
                  </a:txBody>
                  <a:tcPr anchor="ctr"/>
                </a:tc>
                <a:tc>
                  <a:txBody>
                    <a:bodyPr/>
                    <a:lstStyle/>
                    <a:p>
                      <a:r>
                        <a:rPr lang="en-US" sz="1400" dirty="0" smtClean="0"/>
                        <a:t>Quality</a:t>
                      </a:r>
                      <a:r>
                        <a:rPr lang="en-US" sz="1400" baseline="0" dirty="0" smtClean="0"/>
                        <a:t> Rule Editor; Data Steward; other Editors</a:t>
                      </a:r>
                      <a:endParaRPr lang="en-US" sz="1400" dirty="0"/>
                    </a:p>
                  </a:txBody>
                  <a:tcPr/>
                </a:tc>
                <a:tc>
                  <a:txBody>
                    <a:bodyPr/>
                    <a:lstStyle/>
                    <a:p>
                      <a:r>
                        <a:rPr lang="en-US" sz="1400" dirty="0" smtClean="0"/>
                        <a:t>Data Steward</a:t>
                      </a:r>
                    </a:p>
                    <a:p>
                      <a:r>
                        <a:rPr lang="en-US" sz="1400" dirty="0" smtClean="0"/>
                        <a:t>Quality Manager</a:t>
                      </a:r>
                      <a:endParaRPr lang="en-US" sz="1400" dirty="0"/>
                    </a:p>
                  </a:txBody>
                  <a:tcPr/>
                </a:tc>
              </a:tr>
              <a:tr h="370840">
                <a:tc>
                  <a:txBody>
                    <a:bodyPr/>
                    <a:lstStyle/>
                    <a:p>
                      <a:pPr algn="r"/>
                      <a:r>
                        <a:rPr lang="en-US" sz="1800" b="1" dirty="0" smtClean="0"/>
                        <a:t>Job name</a:t>
                      </a:r>
                      <a:endParaRPr lang="en-US" sz="1800" b="1" dirty="0"/>
                    </a:p>
                  </a:txBody>
                  <a:tcPr anchor="ctr"/>
                </a:tc>
                <a:tc>
                  <a:txBody>
                    <a:bodyPr/>
                    <a:lstStyle/>
                    <a:p>
                      <a:r>
                        <a:rPr lang="en-US" sz="1400" dirty="0" smtClean="0"/>
                        <a:t>DBA, Assistant</a:t>
                      </a:r>
                      <a:r>
                        <a:rPr lang="en-US" sz="1400" baseline="0" dirty="0" smtClean="0"/>
                        <a:t> Registrar, Bursar, Parking attendant, </a:t>
                      </a:r>
                      <a:endParaRPr lang="en-US" sz="1400" dirty="0"/>
                    </a:p>
                  </a:txBody>
                  <a:tcPr/>
                </a:tc>
                <a:tc>
                  <a:txBody>
                    <a:bodyPr/>
                    <a:lstStyle/>
                    <a:p>
                      <a:r>
                        <a:rPr lang="en-US" sz="1400" dirty="0" smtClean="0"/>
                        <a:t>Registrar; Director; Bursar; VP</a:t>
                      </a:r>
                      <a:endParaRPr lang="en-US" sz="1400" dirty="0"/>
                    </a:p>
                  </a:txBody>
                  <a:tcPr/>
                </a:tc>
              </a:tr>
              <a:tr h="370840">
                <a:tc>
                  <a:txBody>
                    <a:bodyPr/>
                    <a:lstStyle/>
                    <a:p>
                      <a:pPr algn="r"/>
                      <a:r>
                        <a:rPr lang="en-US" sz="1800" b="1" dirty="0" smtClean="0"/>
                        <a:t>Notes</a:t>
                      </a:r>
                      <a:endParaRPr lang="en-US" sz="1800" b="1" dirty="0"/>
                    </a:p>
                  </a:txBody>
                  <a:tcPr anchor="ctr"/>
                </a:tc>
                <a:tc>
                  <a:txBody>
                    <a:bodyPr/>
                    <a:lstStyle/>
                    <a:p>
                      <a:r>
                        <a:rPr lang="en-US" sz="1400" dirty="0" smtClean="0"/>
                        <a:t>All points on the personnel hierarchy</a:t>
                      </a:r>
                      <a:endParaRPr lang="en-US" sz="1400" dirty="0"/>
                    </a:p>
                  </a:txBody>
                  <a:tcPr/>
                </a:tc>
                <a:tc>
                  <a:txBody>
                    <a:bodyPr/>
                    <a:lstStyle/>
                    <a:p>
                      <a:r>
                        <a:rPr lang="en-US" sz="1400" dirty="0" smtClean="0"/>
                        <a:t>Has authority; not line staff</a:t>
                      </a:r>
                      <a:endParaRPr lang="en-US" sz="1400" dirty="0"/>
                    </a:p>
                  </a:txBody>
                  <a:tcPr/>
                </a:tc>
              </a:tr>
            </a:tbl>
          </a:graphicData>
        </a:graphic>
      </p:graphicFrame>
      <p:sp>
        <p:nvSpPr>
          <p:cNvPr id="4" name="TextBox 3"/>
          <p:cNvSpPr txBox="1"/>
          <p:nvPr/>
        </p:nvSpPr>
        <p:spPr>
          <a:xfrm>
            <a:off x="7133371" y="6488668"/>
            <a:ext cx="5058629" cy="369332"/>
          </a:xfrm>
          <a:prstGeom prst="rect">
            <a:avLst/>
          </a:prstGeom>
          <a:noFill/>
        </p:spPr>
        <p:txBody>
          <a:bodyPr wrap="none" rtlCol="0">
            <a:spAutoFit/>
          </a:bodyPr>
          <a:lstStyle/>
          <a:p>
            <a:r>
              <a:rPr lang="en-US" dirty="0" smtClean="0"/>
              <a:t>Think about it (spell </a:t>
            </a:r>
            <a:r>
              <a:rPr lang="en-US" smtClean="0"/>
              <a:t>it out) but let’s not overthink it. </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3915" y="1474036"/>
            <a:ext cx="4571088" cy="2129503"/>
          </a:xfrm>
          <a:prstGeom prst="rect">
            <a:avLst/>
          </a:prstGeom>
        </p:spPr>
      </p:pic>
    </p:spTree>
    <p:extLst>
      <p:ext uri="{BB962C8B-B14F-4D97-AF65-F5344CB8AC3E}">
        <p14:creationId xmlns:p14="http://schemas.microsoft.com/office/powerpoint/2010/main" val="1552149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355" y="1108370"/>
            <a:ext cx="7163619" cy="3021997"/>
          </a:xfrm>
          <a:prstGeom prst="rect">
            <a:avLst/>
          </a:prstGeom>
        </p:spPr>
      </p:pic>
      <p:sp>
        <p:nvSpPr>
          <p:cNvPr id="2" name="Title 1"/>
          <p:cNvSpPr>
            <a:spLocks noGrp="1"/>
          </p:cNvSpPr>
          <p:nvPr>
            <p:ph type="title"/>
          </p:nvPr>
        </p:nvSpPr>
        <p:spPr>
          <a:xfrm>
            <a:off x="0" y="18781"/>
            <a:ext cx="10515600" cy="1325563"/>
          </a:xfrm>
        </p:spPr>
        <p:txBody>
          <a:bodyPr/>
          <a:lstStyle/>
          <a:p>
            <a:r>
              <a:rPr lang="en-US" dirty="0" smtClean="0"/>
              <a:t>Most Popular Customized Workflow</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121295146"/>
              </p:ext>
            </p:extLst>
          </p:nvPr>
        </p:nvGraphicFramePr>
        <p:xfrm>
          <a:off x="1371963" y="3653502"/>
          <a:ext cx="8026400" cy="2749973"/>
        </p:xfrm>
        <a:graphic>
          <a:graphicData uri="http://schemas.openxmlformats.org/drawingml/2006/table">
            <a:tbl>
              <a:tblPr firstRow="1" bandRow="1">
                <a:tableStyleId>{5C22544A-7EE6-4342-B048-85BDC9FD1C3A}</a:tableStyleId>
              </a:tblPr>
              <a:tblGrid>
                <a:gridCol w="2006600"/>
                <a:gridCol w="2006600"/>
                <a:gridCol w="2006600"/>
                <a:gridCol w="2006600"/>
              </a:tblGrid>
              <a:tr h="982133">
                <a:tc>
                  <a:txBody>
                    <a:bodyPr/>
                    <a:lstStyle/>
                    <a:p>
                      <a:pPr algn="ctr"/>
                      <a:r>
                        <a:rPr lang="en-US" sz="3600" dirty="0" smtClean="0"/>
                        <a:t>Process</a:t>
                      </a:r>
                      <a:endParaRPr lang="en-US" sz="3600" dirty="0"/>
                    </a:p>
                  </a:txBody>
                  <a:tcPr anchor="ctr"/>
                </a:tc>
                <a:tc>
                  <a:txBody>
                    <a:bodyPr/>
                    <a:lstStyle/>
                    <a:p>
                      <a:pPr algn="ctr"/>
                      <a:r>
                        <a:rPr lang="en-US" dirty="0" smtClean="0"/>
                        <a:t>Draft </a:t>
                      </a:r>
                      <a:endParaRPr lang="en-US" dirty="0"/>
                    </a:p>
                  </a:txBody>
                  <a:tcPr anchor="ctr"/>
                </a:tc>
                <a:tc>
                  <a:txBody>
                    <a:bodyPr/>
                    <a:lstStyle/>
                    <a:p>
                      <a:pPr algn="ctr"/>
                      <a:r>
                        <a:rPr lang="en-US" dirty="0" smtClean="0"/>
                        <a:t>Review</a:t>
                      </a:r>
                      <a:r>
                        <a:rPr lang="en-US" baseline="0" dirty="0" smtClean="0"/>
                        <a:t> and Approve</a:t>
                      </a:r>
                      <a:endParaRPr lang="en-US" dirty="0"/>
                    </a:p>
                  </a:txBody>
                  <a:tcPr anchor="ctr"/>
                </a:tc>
                <a:tc>
                  <a:txBody>
                    <a:bodyPr/>
                    <a:lstStyle/>
                    <a:p>
                      <a:pPr algn="ctr"/>
                      <a:r>
                        <a:rPr lang="en-US" dirty="0" smtClean="0"/>
                        <a:t>Provide technical query or schema objects</a:t>
                      </a:r>
                      <a:endParaRPr lang="en-US" dirty="0"/>
                    </a:p>
                  </a:txBody>
                  <a:tcPr anchor="ctr"/>
                </a:tc>
              </a:tr>
              <a:tr h="370840">
                <a:tc>
                  <a:txBody>
                    <a:bodyPr/>
                    <a:lstStyle/>
                    <a:p>
                      <a:pPr algn="r"/>
                      <a:r>
                        <a:rPr lang="en-US" sz="1800" b="1" dirty="0" smtClean="0"/>
                        <a:t>Role</a:t>
                      </a:r>
                      <a:r>
                        <a:rPr lang="en-US" sz="1800" b="1" baseline="0" dirty="0" smtClean="0"/>
                        <a:t> name</a:t>
                      </a:r>
                      <a:endParaRPr lang="en-US" sz="1800" b="1" dirty="0"/>
                    </a:p>
                  </a:txBody>
                  <a:tcPr anchor="ctr"/>
                </a:tc>
                <a:tc>
                  <a:txBody>
                    <a:bodyPr/>
                    <a:lstStyle/>
                    <a:p>
                      <a:r>
                        <a:rPr lang="en-US" sz="1400" dirty="0" smtClean="0"/>
                        <a:t>Quality</a:t>
                      </a:r>
                      <a:r>
                        <a:rPr lang="en-US" sz="1400" baseline="0" dirty="0" smtClean="0"/>
                        <a:t> Rule Editor; Data Steward; other Editors</a:t>
                      </a:r>
                      <a:endParaRPr lang="en-US" sz="1400" dirty="0"/>
                    </a:p>
                  </a:txBody>
                  <a:tcPr/>
                </a:tc>
                <a:tc>
                  <a:txBody>
                    <a:bodyPr/>
                    <a:lstStyle/>
                    <a:p>
                      <a:r>
                        <a:rPr lang="en-US" sz="1400" dirty="0" smtClean="0"/>
                        <a:t>Data Steward</a:t>
                      </a:r>
                    </a:p>
                    <a:p>
                      <a:r>
                        <a:rPr lang="en-US" sz="1400" dirty="0" smtClean="0"/>
                        <a:t>Quality Manager</a:t>
                      </a:r>
                      <a:endParaRPr lang="en-US" sz="1400" dirty="0"/>
                    </a:p>
                  </a:txBody>
                  <a:tcPr/>
                </a:tc>
                <a:tc>
                  <a:txBody>
                    <a:bodyPr/>
                    <a:lstStyle/>
                    <a:p>
                      <a:r>
                        <a:rPr lang="en-US" sz="1400" dirty="0" smtClean="0"/>
                        <a:t>Technical Editor</a:t>
                      </a:r>
                      <a:endParaRPr lang="en-US" sz="1400" dirty="0"/>
                    </a:p>
                  </a:txBody>
                  <a:tcPr/>
                </a:tc>
              </a:tr>
              <a:tr h="370840">
                <a:tc>
                  <a:txBody>
                    <a:bodyPr/>
                    <a:lstStyle/>
                    <a:p>
                      <a:pPr algn="r"/>
                      <a:r>
                        <a:rPr lang="en-US" sz="1800" b="1" dirty="0" smtClean="0"/>
                        <a:t>Job name</a:t>
                      </a:r>
                      <a:endParaRPr lang="en-US" sz="1800" b="1" dirty="0"/>
                    </a:p>
                  </a:txBody>
                  <a:tcPr anchor="ctr"/>
                </a:tc>
                <a:tc>
                  <a:txBody>
                    <a:bodyPr/>
                    <a:lstStyle/>
                    <a:p>
                      <a:r>
                        <a:rPr lang="en-US" sz="1400" dirty="0" smtClean="0"/>
                        <a:t>DBA, Assistant</a:t>
                      </a:r>
                      <a:r>
                        <a:rPr lang="en-US" sz="1400" baseline="0" dirty="0" smtClean="0"/>
                        <a:t> Registrar, Bursar, Parking attendant, </a:t>
                      </a:r>
                      <a:endParaRPr lang="en-US" sz="1400" dirty="0"/>
                    </a:p>
                  </a:txBody>
                  <a:tcPr/>
                </a:tc>
                <a:tc>
                  <a:txBody>
                    <a:bodyPr/>
                    <a:lstStyle/>
                    <a:p>
                      <a:r>
                        <a:rPr lang="en-US" sz="1400" dirty="0" smtClean="0"/>
                        <a:t>Registrar; Director; Bursar; VP</a:t>
                      </a:r>
                      <a:endParaRPr lang="en-US" sz="1400" dirty="0"/>
                    </a:p>
                  </a:txBody>
                  <a:tcPr/>
                </a:tc>
                <a:tc>
                  <a:txBody>
                    <a:bodyPr/>
                    <a:lstStyle/>
                    <a:p>
                      <a:r>
                        <a:rPr lang="en-US" sz="1400" dirty="0" smtClean="0"/>
                        <a:t>DBA; Application Manager; report writer</a:t>
                      </a:r>
                      <a:endParaRPr lang="en-US" sz="1400" dirty="0"/>
                    </a:p>
                  </a:txBody>
                  <a:tcPr/>
                </a:tc>
              </a:tr>
              <a:tr h="370840">
                <a:tc>
                  <a:txBody>
                    <a:bodyPr/>
                    <a:lstStyle/>
                    <a:p>
                      <a:pPr algn="r"/>
                      <a:r>
                        <a:rPr lang="en-US" sz="1800" b="1" dirty="0" smtClean="0"/>
                        <a:t>Notes</a:t>
                      </a:r>
                      <a:endParaRPr lang="en-US" sz="1800" b="1" dirty="0"/>
                    </a:p>
                  </a:txBody>
                  <a:tcPr anchor="ctr"/>
                </a:tc>
                <a:tc>
                  <a:txBody>
                    <a:bodyPr/>
                    <a:lstStyle/>
                    <a:p>
                      <a:r>
                        <a:rPr lang="en-US" sz="1400" dirty="0" smtClean="0"/>
                        <a:t>All points on the personnel hierarchy</a:t>
                      </a:r>
                      <a:endParaRPr lang="en-US" sz="1400" dirty="0"/>
                    </a:p>
                  </a:txBody>
                  <a:tcPr/>
                </a:tc>
                <a:tc>
                  <a:txBody>
                    <a:bodyPr/>
                    <a:lstStyle/>
                    <a:p>
                      <a:r>
                        <a:rPr lang="en-US" sz="1400" dirty="0" smtClean="0"/>
                        <a:t>Has authority; not line staff</a:t>
                      </a:r>
                      <a:endParaRPr lang="en-US" sz="1400" dirty="0"/>
                    </a:p>
                  </a:txBody>
                  <a:tcPr/>
                </a:tc>
                <a:tc>
                  <a:txBody>
                    <a:bodyPr/>
                    <a:lstStyle/>
                    <a:p>
                      <a:r>
                        <a:rPr lang="en-US" sz="1400" dirty="0" smtClean="0"/>
                        <a:t>Technical skills of various stripes</a:t>
                      </a:r>
                      <a:endParaRPr lang="en-US" sz="1400" dirty="0"/>
                    </a:p>
                  </a:txBody>
                  <a:tcPr/>
                </a:tc>
              </a:tr>
            </a:tbl>
          </a:graphicData>
        </a:graphic>
      </p:graphicFrame>
    </p:spTree>
    <p:extLst>
      <p:ext uri="{BB962C8B-B14F-4D97-AF65-F5344CB8AC3E}">
        <p14:creationId xmlns:p14="http://schemas.microsoft.com/office/powerpoint/2010/main" val="774186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Most Popular Workflow</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469126"/>
            <a:ext cx="10058400" cy="3785818"/>
          </a:xfrm>
          <a:prstGeom prst="rect">
            <a:avLst/>
          </a:prstGeom>
        </p:spPr>
      </p:pic>
    </p:spTree>
    <p:extLst>
      <p:ext uri="{BB962C8B-B14F-4D97-AF65-F5344CB8AC3E}">
        <p14:creationId xmlns:p14="http://schemas.microsoft.com/office/powerpoint/2010/main" val="59290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a:t>
            </a:r>
            <a:r>
              <a:rPr lang="en-US" i="1" dirty="0" smtClean="0"/>
              <a:t>Demo Primary Quality Rule Approval</a:t>
            </a:r>
            <a:endParaRPr lang="en-US" i="1" dirty="0"/>
          </a:p>
        </p:txBody>
      </p:sp>
      <p:sp>
        <p:nvSpPr>
          <p:cNvPr id="3" name="Content Placeholder 2"/>
          <p:cNvSpPr>
            <a:spLocks noGrp="1"/>
          </p:cNvSpPr>
          <p:nvPr>
            <p:ph idx="1"/>
          </p:nvPr>
        </p:nvSpPr>
        <p:spPr/>
        <p:txBody>
          <a:bodyPr/>
          <a:lstStyle/>
          <a:p>
            <a:r>
              <a:rPr lang="en-US" dirty="0" smtClean="0"/>
              <a:t>Summary: Anyone can start.  Data stewards review. Submit to various technical people for technical metadata.</a:t>
            </a:r>
          </a:p>
          <a:p>
            <a:r>
              <a:rPr lang="en-US" dirty="0" smtClean="0"/>
              <a:t>Scenario Easy </a:t>
            </a:r>
            <a:r>
              <a:rPr lang="mr-IN" dirty="0" smtClean="0"/>
              <a:t>–</a:t>
            </a:r>
            <a:r>
              <a:rPr lang="en-US" dirty="0" smtClean="0"/>
              <a:t> Dan creates a Rule</a:t>
            </a:r>
          </a:p>
          <a:p>
            <a:pPr lvl="1"/>
            <a:r>
              <a:rPr lang="en-US" dirty="0" smtClean="0"/>
              <a:t>Dan Helper submits rule Graduate Forwarding Address Cannot be older than 90 days (Advancement)</a:t>
            </a:r>
          </a:p>
          <a:p>
            <a:pPr lvl="1"/>
            <a:r>
              <a:rPr lang="en-US" dirty="0" smtClean="0"/>
              <a:t>Data steward Marci Money reviews it; relates definition student self-reported forwarding address; set the threshold to 3%</a:t>
            </a:r>
          </a:p>
          <a:p>
            <a:pPr lvl="1"/>
            <a:r>
              <a:rPr lang="en-US" dirty="0" smtClean="0"/>
              <a:t>Tech Nichols provides the schema objects and connects it to the Hub</a:t>
            </a:r>
          </a:p>
          <a:p>
            <a:pPr lvl="1"/>
            <a:r>
              <a:rPr lang="en-US" dirty="0" smtClean="0"/>
              <a:t>Enables rule to execute</a:t>
            </a:r>
          </a:p>
        </p:txBody>
      </p:sp>
      <p:sp>
        <p:nvSpPr>
          <p:cNvPr id="5" name="TextBox 4"/>
          <p:cNvSpPr txBox="1"/>
          <p:nvPr/>
        </p:nvSpPr>
        <p:spPr>
          <a:xfrm>
            <a:off x="359369" y="6206050"/>
            <a:ext cx="4996561" cy="369332"/>
          </a:xfrm>
          <a:prstGeom prst="rect">
            <a:avLst/>
          </a:prstGeom>
          <a:noFill/>
        </p:spPr>
        <p:txBody>
          <a:bodyPr wrap="none" rtlCol="0">
            <a:spAutoFit/>
          </a:bodyPr>
          <a:lstStyle/>
          <a:p>
            <a:r>
              <a:rPr lang="en-US" dirty="0" smtClean="0"/>
              <a:t>Demo the rule first, then show the workflow admin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4660900"/>
            <a:ext cx="5016500" cy="2197100"/>
          </a:xfrm>
          <a:prstGeom prst="rect">
            <a:avLst/>
          </a:prstGeom>
        </p:spPr>
      </p:pic>
    </p:spTree>
    <p:extLst>
      <p:ext uri="{BB962C8B-B14F-4D97-AF65-F5344CB8AC3E}">
        <p14:creationId xmlns:p14="http://schemas.microsoft.com/office/powerpoint/2010/main" val="391195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609" y="200700"/>
            <a:ext cx="7882603" cy="6362332"/>
          </a:xfrm>
          <a:prstGeom prst="rect">
            <a:avLst/>
          </a:prstGeom>
          <a:ln w="57150">
            <a:noFill/>
          </a:ln>
        </p:spPr>
      </p:pic>
      <p:sp>
        <p:nvSpPr>
          <p:cNvPr id="3" name="TextBox 2"/>
          <p:cNvSpPr txBox="1"/>
          <p:nvPr/>
        </p:nvSpPr>
        <p:spPr>
          <a:xfrm>
            <a:off x="1625460" y="1101211"/>
            <a:ext cx="1756837" cy="646331"/>
          </a:xfrm>
          <a:prstGeom prst="rect">
            <a:avLst/>
          </a:prstGeom>
          <a:noFill/>
        </p:spPr>
        <p:txBody>
          <a:bodyPr wrap="square" rtlCol="0">
            <a:spAutoFit/>
          </a:bodyPr>
          <a:lstStyle/>
          <a:p>
            <a:r>
              <a:rPr lang="en-US" dirty="0" smtClean="0">
                <a:solidFill>
                  <a:srgbClr val="FF0000"/>
                </a:solidFill>
              </a:rPr>
              <a:t>Dan Helper and Marci Money</a:t>
            </a:r>
            <a:endParaRPr lang="en-US" dirty="0">
              <a:solidFill>
                <a:srgbClr val="FF0000"/>
              </a:solidFill>
            </a:endParaRPr>
          </a:p>
        </p:txBody>
      </p:sp>
      <p:sp>
        <p:nvSpPr>
          <p:cNvPr id="4" name="TextBox 3"/>
          <p:cNvSpPr txBox="1"/>
          <p:nvPr/>
        </p:nvSpPr>
        <p:spPr>
          <a:xfrm>
            <a:off x="1797597" y="3966384"/>
            <a:ext cx="1474496" cy="1323439"/>
          </a:xfrm>
          <a:prstGeom prst="rect">
            <a:avLst/>
          </a:prstGeom>
          <a:noFill/>
        </p:spPr>
        <p:txBody>
          <a:bodyPr wrap="square" rtlCol="0">
            <a:spAutoFit/>
          </a:bodyPr>
          <a:lstStyle/>
          <a:p>
            <a:r>
              <a:rPr lang="en-US" sz="1600" dirty="0" smtClean="0">
                <a:solidFill>
                  <a:srgbClr val="FF0000"/>
                </a:solidFill>
              </a:rPr>
              <a:t>Tech </a:t>
            </a:r>
            <a:r>
              <a:rPr lang="en-US" sz="1600" dirty="0" err="1" smtClean="0">
                <a:solidFill>
                  <a:srgbClr val="FF0000"/>
                </a:solidFill>
              </a:rPr>
              <a:t>Nickles</a:t>
            </a:r>
            <a:endParaRPr lang="en-US" sz="1600" dirty="0" smtClean="0">
              <a:solidFill>
                <a:srgbClr val="FF0000"/>
              </a:solidFill>
            </a:endParaRPr>
          </a:p>
          <a:p>
            <a:r>
              <a:rPr lang="en-US" sz="1600" dirty="0" smtClean="0">
                <a:solidFill>
                  <a:srgbClr val="FF0000"/>
                </a:solidFill>
              </a:rPr>
              <a:t>Schema search “diploma mailing address”</a:t>
            </a:r>
            <a:endParaRPr lang="en-US" sz="1600" dirty="0">
              <a:solidFill>
                <a:srgbClr val="FF0000"/>
              </a:solidFill>
            </a:endParaRPr>
          </a:p>
        </p:txBody>
      </p:sp>
      <p:sp>
        <p:nvSpPr>
          <p:cNvPr id="5" name="Left Brace 4"/>
          <p:cNvSpPr/>
          <p:nvPr/>
        </p:nvSpPr>
        <p:spPr>
          <a:xfrm>
            <a:off x="3473654" y="2951704"/>
            <a:ext cx="550607" cy="3352800"/>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a:off x="3522816" y="200700"/>
            <a:ext cx="501445" cy="2492477"/>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039215" y="4628104"/>
            <a:ext cx="2565126" cy="230832"/>
          </a:xfrm>
          <a:prstGeom prst="rect">
            <a:avLst/>
          </a:prstGeom>
          <a:solidFill>
            <a:schemeClr val="bg1">
              <a:lumMod val="95000"/>
            </a:schemeClr>
          </a:solidFill>
        </p:spPr>
        <p:txBody>
          <a:bodyPr wrap="none" rtlCol="0">
            <a:spAutoFit/>
          </a:bodyPr>
          <a:lstStyle/>
          <a:p>
            <a:r>
              <a:rPr lang="en-US" sz="900" smtClean="0">
                <a:latin typeface="Times New Roman" charset="0"/>
                <a:ea typeface="Times New Roman" charset="0"/>
                <a:cs typeface="Times New Roman" charset="0"/>
              </a:rPr>
              <a:t>AND  SHBGAPP_ACTIVITY_DATE is &gt; 90 days</a:t>
            </a:r>
            <a:endParaRPr lang="en-US" sz="9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926952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Security workflow </a:t>
            </a:r>
            <a:endParaRPr lang="en-US" dirty="0"/>
          </a:p>
        </p:txBody>
      </p:sp>
      <p:sp>
        <p:nvSpPr>
          <p:cNvPr id="3" name="Content Placeholder 2"/>
          <p:cNvSpPr>
            <a:spLocks noGrp="1"/>
          </p:cNvSpPr>
          <p:nvPr>
            <p:ph idx="1"/>
          </p:nvPr>
        </p:nvSpPr>
        <p:spPr>
          <a:xfrm>
            <a:off x="503903" y="1520825"/>
            <a:ext cx="10515600" cy="4351338"/>
          </a:xfrm>
        </p:spPr>
        <p:txBody>
          <a:bodyPr/>
          <a:lstStyle/>
          <a:p>
            <a:r>
              <a:rPr lang="en-US" dirty="0" smtClean="0"/>
              <a:t>Dan Helper creates rule Employee phone number must include area code</a:t>
            </a:r>
          </a:p>
          <a:p>
            <a:r>
              <a:rPr lang="en-US" dirty="0" smtClean="0"/>
              <a:t>Ginny Job Approves</a:t>
            </a:r>
          </a:p>
          <a:p>
            <a:r>
              <a:rPr lang="en-US" dirty="0" smtClean="0"/>
              <a:t>HR Manager selects tech editor (named role)  </a:t>
            </a:r>
            <a:br>
              <a:rPr lang="en-US" dirty="0" smtClean="0"/>
            </a:br>
            <a:r>
              <a:rPr lang="en-US" dirty="0" smtClean="0"/>
              <a:t>George selects Lisa.</a:t>
            </a:r>
          </a:p>
          <a:p>
            <a:r>
              <a:rPr lang="en-US" dirty="0" smtClean="0"/>
              <a:t>Ginny reviews again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1703" y="3785419"/>
            <a:ext cx="7040532" cy="2899041"/>
          </a:xfrm>
          <a:prstGeom prst="rect">
            <a:avLst/>
          </a:prstGeom>
        </p:spPr>
      </p:pic>
      <p:sp>
        <p:nvSpPr>
          <p:cNvPr id="4" name="TextBox 3"/>
          <p:cNvSpPr txBox="1"/>
          <p:nvPr/>
        </p:nvSpPr>
        <p:spPr>
          <a:xfrm>
            <a:off x="202053" y="6315128"/>
            <a:ext cx="4996561" cy="369332"/>
          </a:xfrm>
          <a:prstGeom prst="rect">
            <a:avLst/>
          </a:prstGeom>
          <a:noFill/>
        </p:spPr>
        <p:txBody>
          <a:bodyPr wrap="none" rtlCol="0">
            <a:spAutoFit/>
          </a:bodyPr>
          <a:lstStyle/>
          <a:p>
            <a:r>
              <a:rPr lang="en-US" dirty="0" smtClean="0"/>
              <a:t>Demo the rule first, then show the workflow admin</a:t>
            </a:r>
            <a:endParaRPr lang="en-US" dirty="0"/>
          </a:p>
        </p:txBody>
      </p:sp>
    </p:spTree>
    <p:extLst>
      <p:ext uri="{BB962C8B-B14F-4D97-AF65-F5344CB8AC3E}">
        <p14:creationId xmlns:p14="http://schemas.microsoft.com/office/powerpoint/2010/main" val="2112634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061" y="183121"/>
            <a:ext cx="8348816" cy="6320918"/>
          </a:xfrm>
          <a:prstGeom prst="rect">
            <a:avLst/>
          </a:prstGeom>
        </p:spPr>
      </p:pic>
      <p:sp>
        <p:nvSpPr>
          <p:cNvPr id="3" name="TextBox 2"/>
          <p:cNvSpPr txBox="1"/>
          <p:nvPr/>
        </p:nvSpPr>
        <p:spPr>
          <a:xfrm>
            <a:off x="1041260" y="1455172"/>
            <a:ext cx="1756837" cy="646331"/>
          </a:xfrm>
          <a:prstGeom prst="rect">
            <a:avLst/>
          </a:prstGeom>
          <a:noFill/>
        </p:spPr>
        <p:txBody>
          <a:bodyPr wrap="square" rtlCol="0">
            <a:spAutoFit/>
          </a:bodyPr>
          <a:lstStyle/>
          <a:p>
            <a:r>
              <a:rPr lang="en-US" dirty="0" smtClean="0">
                <a:solidFill>
                  <a:srgbClr val="FF0000"/>
                </a:solidFill>
              </a:rPr>
              <a:t>Dan Helper and Ginny Job</a:t>
            </a:r>
            <a:endParaRPr lang="en-US" dirty="0">
              <a:solidFill>
                <a:srgbClr val="FF0000"/>
              </a:solidFill>
            </a:endParaRPr>
          </a:p>
        </p:txBody>
      </p:sp>
      <p:sp>
        <p:nvSpPr>
          <p:cNvPr id="4" name="Left Brace 3"/>
          <p:cNvSpPr/>
          <p:nvPr/>
        </p:nvSpPr>
        <p:spPr>
          <a:xfrm>
            <a:off x="2927964" y="328519"/>
            <a:ext cx="501445" cy="3319249"/>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041259" y="4794086"/>
            <a:ext cx="1756837" cy="646331"/>
          </a:xfrm>
          <a:prstGeom prst="rect">
            <a:avLst/>
          </a:prstGeom>
          <a:noFill/>
        </p:spPr>
        <p:txBody>
          <a:bodyPr wrap="square" rtlCol="0">
            <a:spAutoFit/>
          </a:bodyPr>
          <a:lstStyle/>
          <a:p>
            <a:r>
              <a:rPr lang="en-US" dirty="0" smtClean="0">
                <a:solidFill>
                  <a:srgbClr val="FF0000"/>
                </a:solidFill>
              </a:rPr>
              <a:t>George Smith and Lisa Lang</a:t>
            </a:r>
            <a:endParaRPr lang="en-US" dirty="0">
              <a:solidFill>
                <a:srgbClr val="FF0000"/>
              </a:solidFill>
            </a:endParaRPr>
          </a:p>
        </p:txBody>
      </p:sp>
      <p:sp>
        <p:nvSpPr>
          <p:cNvPr id="6" name="Left Brace 5"/>
          <p:cNvSpPr/>
          <p:nvPr/>
        </p:nvSpPr>
        <p:spPr>
          <a:xfrm>
            <a:off x="2927963" y="3988999"/>
            <a:ext cx="501445" cy="2492477"/>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71397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Approval Embedded Rule</a:t>
            </a:r>
            <a:endParaRPr lang="en-US" dirty="0"/>
          </a:p>
        </p:txBody>
      </p:sp>
      <p:sp>
        <p:nvSpPr>
          <p:cNvPr id="3" name="Content Placeholder 2"/>
          <p:cNvSpPr>
            <a:spLocks noGrp="1"/>
          </p:cNvSpPr>
          <p:nvPr>
            <p:ph idx="1"/>
          </p:nvPr>
        </p:nvSpPr>
        <p:spPr/>
        <p:txBody>
          <a:bodyPr/>
          <a:lstStyle/>
          <a:p>
            <a:r>
              <a:rPr lang="en-US" dirty="0" smtClean="0"/>
              <a:t>You need to build this; not default</a:t>
            </a:r>
          </a:p>
          <a:p>
            <a:r>
              <a:rPr lang="en-US" dirty="0" smtClean="0"/>
              <a:t>Conditional = EMBEDDED</a:t>
            </a:r>
          </a:p>
          <a:p>
            <a:r>
              <a:rPr lang="en-US" dirty="0" smtClean="0"/>
              <a:t>List on top of page of all quality rule workflows</a:t>
            </a:r>
          </a:p>
          <a:p>
            <a:r>
              <a:rPr lang="en-US" dirty="0" smtClean="0"/>
              <a:t>Example</a:t>
            </a:r>
            <a:r>
              <a:rPr lang="en-US" smtClean="0"/>
              <a:t>: emergency phone number</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9088" y="4349344"/>
            <a:ext cx="4934712" cy="2277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7825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Program Process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66508252"/>
              </p:ext>
            </p:extLst>
          </p:nvPr>
        </p:nvGraphicFramePr>
        <p:xfrm>
          <a:off x="838200" y="1825625"/>
          <a:ext cx="10515600" cy="2225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3103402" y="3866224"/>
            <a:ext cx="1327608" cy="369332"/>
          </a:xfrm>
          <a:prstGeom prst="rect">
            <a:avLst/>
          </a:prstGeom>
          <a:noFill/>
        </p:spPr>
        <p:txBody>
          <a:bodyPr wrap="none" rtlCol="0">
            <a:spAutoFit/>
          </a:bodyPr>
          <a:lstStyle/>
          <a:p>
            <a:r>
              <a:rPr lang="en-US" dirty="0" smtClean="0"/>
              <a:t>Quality Rule</a:t>
            </a:r>
            <a:endParaRPr lang="en-US" dirty="0"/>
          </a:p>
        </p:txBody>
      </p:sp>
      <p:sp>
        <p:nvSpPr>
          <p:cNvPr id="7" name="TextBox 6"/>
          <p:cNvSpPr txBox="1"/>
          <p:nvPr/>
        </p:nvSpPr>
        <p:spPr>
          <a:xfrm>
            <a:off x="5341901" y="3605451"/>
            <a:ext cx="1530847" cy="923330"/>
          </a:xfrm>
          <a:prstGeom prst="rect">
            <a:avLst/>
          </a:prstGeom>
          <a:noFill/>
        </p:spPr>
        <p:txBody>
          <a:bodyPr wrap="square" rtlCol="0">
            <a:spAutoFit/>
          </a:bodyPr>
          <a:lstStyle/>
          <a:p>
            <a:r>
              <a:rPr lang="en-US" dirty="0" smtClean="0"/>
              <a:t>Quality Rule, Thresholds and IData Hub </a:t>
            </a:r>
            <a:endParaRPr lang="en-US" dirty="0"/>
          </a:p>
        </p:txBody>
      </p:sp>
      <p:sp>
        <p:nvSpPr>
          <p:cNvPr id="8" name="TextBox 7"/>
          <p:cNvSpPr txBox="1"/>
          <p:nvPr/>
        </p:nvSpPr>
        <p:spPr>
          <a:xfrm>
            <a:off x="9792436" y="3621983"/>
            <a:ext cx="1945844" cy="646331"/>
          </a:xfrm>
          <a:prstGeom prst="rect">
            <a:avLst/>
          </a:prstGeom>
          <a:noFill/>
        </p:spPr>
        <p:txBody>
          <a:bodyPr wrap="square" rtlCol="0">
            <a:spAutoFit/>
          </a:bodyPr>
          <a:lstStyle/>
          <a:p>
            <a:r>
              <a:rPr lang="en-US" dirty="0" smtClean="0"/>
              <a:t>Quality Issue workflow</a:t>
            </a:r>
            <a:endParaRPr lang="en-US" dirty="0"/>
          </a:p>
        </p:txBody>
      </p:sp>
      <p:sp>
        <p:nvSpPr>
          <p:cNvPr id="9" name="TextBox 8"/>
          <p:cNvSpPr txBox="1"/>
          <p:nvPr/>
        </p:nvSpPr>
        <p:spPr>
          <a:xfrm>
            <a:off x="7681500" y="3507124"/>
            <a:ext cx="1819656" cy="646331"/>
          </a:xfrm>
          <a:prstGeom prst="rect">
            <a:avLst/>
          </a:prstGeom>
          <a:noFill/>
        </p:spPr>
        <p:txBody>
          <a:bodyPr wrap="square" rtlCol="0">
            <a:spAutoFit/>
          </a:bodyPr>
          <a:lstStyle/>
          <a:p>
            <a:r>
              <a:rPr lang="en-US" smtClean="0"/>
              <a:t>Quality Issue workflow</a:t>
            </a:r>
            <a:endParaRPr lang="en-US"/>
          </a:p>
        </p:txBody>
      </p:sp>
      <p:sp>
        <p:nvSpPr>
          <p:cNvPr id="10" name="TextBox 9"/>
          <p:cNvSpPr txBox="1"/>
          <p:nvPr/>
        </p:nvSpPr>
        <p:spPr>
          <a:xfrm>
            <a:off x="568194" y="3727724"/>
            <a:ext cx="2075686" cy="646331"/>
          </a:xfrm>
          <a:prstGeom prst="rect">
            <a:avLst/>
          </a:prstGeom>
          <a:noFill/>
        </p:spPr>
        <p:txBody>
          <a:bodyPr wrap="square" rtlCol="0">
            <a:spAutoFit/>
          </a:bodyPr>
          <a:lstStyle/>
          <a:p>
            <a:r>
              <a:rPr lang="en-US" dirty="0" smtClean="0"/>
              <a:t>Anywhere in your data universe</a:t>
            </a:r>
            <a:r>
              <a:rPr lang="mr-IN" dirty="0" smtClean="0"/>
              <a:t>…</a:t>
            </a:r>
            <a:endParaRPr lang="en-US" dirty="0"/>
          </a:p>
        </p:txBody>
      </p:sp>
      <p:sp>
        <p:nvSpPr>
          <p:cNvPr id="11" name="5-Point Star 10"/>
          <p:cNvSpPr/>
          <p:nvPr/>
        </p:nvSpPr>
        <p:spPr>
          <a:xfrm>
            <a:off x="3487882" y="3385278"/>
            <a:ext cx="558648" cy="52205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18160" y="5790746"/>
            <a:ext cx="640080" cy="5943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48695" y="5857440"/>
            <a:ext cx="3709413" cy="369332"/>
          </a:xfrm>
          <a:prstGeom prst="rect">
            <a:avLst/>
          </a:prstGeom>
          <a:noFill/>
        </p:spPr>
        <p:txBody>
          <a:bodyPr wrap="none" rtlCol="0">
            <a:spAutoFit/>
          </a:bodyPr>
          <a:lstStyle/>
          <a:p>
            <a:r>
              <a:rPr lang="en-US" dirty="0" smtClean="0"/>
              <a:t>= </a:t>
            </a:r>
            <a:r>
              <a:rPr lang="en-US" sz="1400" dirty="0" smtClean="0"/>
              <a:t>green means use Data Cookbook or IData Hub</a:t>
            </a:r>
            <a:endParaRPr lang="en-US" sz="1400" dirty="0"/>
          </a:p>
        </p:txBody>
      </p:sp>
    </p:spTree>
    <p:extLst>
      <p:ext uri="{BB962C8B-B14F-4D97-AF65-F5344CB8AC3E}">
        <p14:creationId xmlns:p14="http://schemas.microsoft.com/office/powerpoint/2010/main" val="1386908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b="1" dirty="0"/>
              <a:t>Logistics</a:t>
            </a:r>
          </a:p>
        </p:txBody>
      </p:sp>
      <p:sp>
        <p:nvSpPr>
          <p:cNvPr id="3" name="Content Placeholder 2"/>
          <p:cNvSpPr>
            <a:spLocks noGrp="1"/>
          </p:cNvSpPr>
          <p:nvPr>
            <p:ph idx="1"/>
          </p:nvPr>
        </p:nvSpPr>
        <p:spPr>
          <a:xfrm>
            <a:off x="1981200" y="1583377"/>
            <a:ext cx="8414239" cy="4525963"/>
          </a:xfrm>
        </p:spPr>
        <p:txBody>
          <a:bodyPr>
            <a:normAutofit/>
          </a:bodyPr>
          <a:lstStyle/>
          <a:p>
            <a:pPr lvl="1"/>
            <a:endParaRPr lang="en-US" dirty="0"/>
          </a:p>
          <a:p>
            <a:r>
              <a:rPr lang="en-US" b="0" dirty="0"/>
              <a:t>1</a:t>
            </a:r>
            <a:r>
              <a:rPr lang="en-US" b="0" baseline="30000" dirty="0"/>
              <a:t>st</a:t>
            </a:r>
            <a:r>
              <a:rPr lang="en-US" b="0" dirty="0"/>
              <a:t> half of session is presentation and will be recorded</a:t>
            </a:r>
          </a:p>
          <a:p>
            <a:r>
              <a:rPr lang="en-US" b="0" dirty="0"/>
              <a:t>2</a:t>
            </a:r>
            <a:r>
              <a:rPr lang="en-US" b="0" baseline="30000" dirty="0"/>
              <a:t>nd</a:t>
            </a:r>
            <a:r>
              <a:rPr lang="en-US" b="0" dirty="0"/>
              <a:t> half of session is discussion and will not be recorded</a:t>
            </a:r>
          </a:p>
          <a:p>
            <a:r>
              <a:rPr lang="en-US" b="0" dirty="0"/>
              <a:t>You will receive the link to the recording tomorrow</a:t>
            </a:r>
          </a:p>
          <a:p>
            <a:r>
              <a:rPr lang="en-US" b="0" dirty="0"/>
              <a:t>If question or comment put in the chat / question box</a:t>
            </a:r>
          </a:p>
          <a:p>
            <a:pPr lvl="1"/>
            <a:endParaRPr lang="en-US" dirty="0"/>
          </a:p>
          <a:p>
            <a:pPr lvl="1"/>
            <a:endParaRPr lang="en-US" dirty="0"/>
          </a:p>
          <a:p>
            <a:pPr marL="457200" lvl="1"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Tree>
    <p:extLst>
      <p:ext uri="{BB962C8B-B14F-4D97-AF65-F5344CB8AC3E}">
        <p14:creationId xmlns:p14="http://schemas.microsoft.com/office/powerpoint/2010/main" val="1890474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Knowledge?</a:t>
            </a:r>
            <a:endParaRPr lang="en-US" dirty="0"/>
          </a:p>
        </p:txBody>
      </p:sp>
      <p:sp>
        <p:nvSpPr>
          <p:cNvPr id="3" name="Content Placeholder 2"/>
          <p:cNvSpPr>
            <a:spLocks noGrp="1"/>
          </p:cNvSpPr>
          <p:nvPr>
            <p:ph idx="1"/>
          </p:nvPr>
        </p:nvSpPr>
        <p:spPr/>
        <p:txBody>
          <a:bodyPr/>
          <a:lstStyle/>
          <a:p>
            <a:r>
              <a:rPr lang="en-US" dirty="0" smtClean="0"/>
              <a:t>Create an inventory catalog in Excel or other platform</a:t>
            </a:r>
          </a:p>
          <a:p>
            <a:r>
              <a:rPr lang="en-US" dirty="0" smtClean="0"/>
              <a:t>Assign 1 person to become familiar with rules recorded within applications; ¼ or ½ FTE; provide training to people who record rules within applications</a:t>
            </a:r>
          </a:p>
          <a:p>
            <a:r>
              <a:rPr lang="en-US" dirty="0" smtClean="0"/>
              <a:t>Host a meeting cycle to review rules, address problems.  Create a face to face community around quality rules</a:t>
            </a:r>
            <a:endParaRPr lang="en-US" dirty="0"/>
          </a:p>
        </p:txBody>
      </p:sp>
    </p:spTree>
    <p:extLst>
      <p:ext uri="{BB962C8B-B14F-4D97-AF65-F5344CB8AC3E}">
        <p14:creationId xmlns:p14="http://schemas.microsoft.com/office/powerpoint/2010/main" val="988662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Quality rules are 1 stop in the Quality Rule process</a:t>
            </a:r>
          </a:p>
          <a:p>
            <a:r>
              <a:rPr lang="en-US" dirty="0" smtClean="0"/>
              <a:t>Write it down</a:t>
            </a:r>
          </a:p>
          <a:p>
            <a:r>
              <a:rPr lang="en-US" dirty="0" smtClean="0"/>
              <a:t>Write down your rules even if you lack the rest of the process.  Some day it will mature.  Start. Start. Start.</a:t>
            </a:r>
          </a:p>
          <a:p>
            <a:r>
              <a:rPr lang="en-US" dirty="0" smtClean="0"/>
              <a:t>Default workflow same as default definition workflow</a:t>
            </a:r>
          </a:p>
          <a:p>
            <a:r>
              <a:rPr lang="en-US" dirty="0" smtClean="0"/>
              <a:t>Most common workflow: </a:t>
            </a:r>
          </a:p>
          <a:p>
            <a:pPr lvl="1"/>
            <a:r>
              <a:rPr lang="en-US" dirty="0" smtClean="0"/>
              <a:t>Draft | Steward Approves | Add the technical | Approved</a:t>
            </a:r>
          </a:p>
          <a:p>
            <a:pPr marL="0" indent="0">
              <a:buNone/>
            </a:pPr>
            <a:endParaRPr lang="en-US" dirty="0" smtClean="0"/>
          </a:p>
          <a:p>
            <a:pPr lvl="1"/>
            <a:endParaRPr lang="en-US" dirty="0"/>
          </a:p>
        </p:txBody>
      </p:sp>
    </p:spTree>
    <p:extLst>
      <p:ext uri="{BB962C8B-B14F-4D97-AF65-F5344CB8AC3E}">
        <p14:creationId xmlns:p14="http://schemas.microsoft.com/office/powerpoint/2010/main" val="717420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 Part of the Community</a:t>
            </a:r>
          </a:p>
        </p:txBody>
      </p:sp>
      <p:sp>
        <p:nvSpPr>
          <p:cNvPr id="3" name="Content Placeholder 2"/>
          <p:cNvSpPr>
            <a:spLocks noGrp="1"/>
          </p:cNvSpPr>
          <p:nvPr>
            <p:ph idx="1"/>
          </p:nvPr>
        </p:nvSpPr>
        <p:spPr>
          <a:xfrm>
            <a:off x="1981200" y="1600201"/>
            <a:ext cx="8229600" cy="4525963"/>
          </a:xfrm>
        </p:spPr>
        <p:txBody>
          <a:bodyPr/>
          <a:lstStyle/>
          <a:p>
            <a:pPr marL="0" indent="0" algn="ctr">
              <a:buNone/>
            </a:pPr>
            <a:r>
              <a:rPr lang="en-US" dirty="0"/>
              <a:t>community.datacookbook.com</a:t>
            </a:r>
            <a:endParaRPr lang="en-US" b="0" dirty="0"/>
          </a:p>
          <a:p>
            <a:r>
              <a:rPr lang="en-US" b="0" dirty="0"/>
              <a:t>Open to everyone</a:t>
            </a:r>
          </a:p>
          <a:p>
            <a:r>
              <a:rPr lang="en-US" b="0" dirty="0"/>
              <a:t>Content from regulatory agencies and other institutions.</a:t>
            </a:r>
          </a:p>
          <a:p>
            <a:r>
              <a:rPr lang="en-US" b="0" dirty="0"/>
              <a:t>Data definitions, Specifications, Contact information, Documentation</a:t>
            </a:r>
          </a:p>
          <a:p>
            <a:endParaRPr lang="en-US" b="0" dirty="0"/>
          </a:p>
        </p:txBody>
      </p:sp>
      <p:pic>
        <p:nvPicPr>
          <p:cNvPr id="4098" name="Picture 2" descr="http://www.datacookbook.com/wp-content/uploads/people.png"/>
          <p:cNvPicPr>
            <a:picLocks noChangeAspect="1" noChangeArrowheads="1"/>
          </p:cNvPicPr>
          <p:nvPr/>
        </p:nvPicPr>
        <p:blipFill>
          <a:blip r:embed="rId2"/>
          <a:srcRect/>
          <a:stretch>
            <a:fillRect/>
          </a:stretch>
        </p:blipFill>
        <p:spPr bwMode="auto">
          <a:xfrm>
            <a:off x="9413264" y="379665"/>
            <a:ext cx="1877689" cy="1061508"/>
          </a:xfrm>
          <a:prstGeom prst="rect">
            <a:avLst/>
          </a:prstGeom>
          <a:noFill/>
        </p:spPr>
      </p:pic>
      <p:pic>
        <p:nvPicPr>
          <p:cNvPr id="5" name="Picture 4"/>
          <p:cNvPicPr>
            <a:picLocks noChangeAspect="1"/>
          </p:cNvPicPr>
          <p:nvPr/>
        </p:nvPicPr>
        <p:blipFill>
          <a:blip r:embed="rId3"/>
          <a:stretch>
            <a:fillRect/>
          </a:stretch>
        </p:blipFill>
        <p:spPr>
          <a:xfrm>
            <a:off x="6213844" y="4104876"/>
            <a:ext cx="3435445" cy="756310"/>
          </a:xfrm>
          <a:prstGeom prst="rect">
            <a:avLst/>
          </a:prstGeom>
        </p:spPr>
      </p:pic>
      <p:pic>
        <p:nvPicPr>
          <p:cNvPr id="7" name="Picture 6"/>
          <p:cNvPicPr>
            <a:picLocks noChangeAspect="1"/>
          </p:cNvPicPr>
          <p:nvPr/>
        </p:nvPicPr>
        <p:blipFill>
          <a:blip r:embed="rId4"/>
          <a:stretch>
            <a:fillRect/>
          </a:stretch>
        </p:blipFill>
        <p:spPr>
          <a:xfrm>
            <a:off x="10210800" y="3181099"/>
            <a:ext cx="1793113" cy="1454654"/>
          </a:xfrm>
          <a:prstGeom prst="rect">
            <a:avLst/>
          </a:prstGeom>
        </p:spPr>
      </p:pic>
      <p:pic>
        <p:nvPicPr>
          <p:cNvPr id="9" name="Picture 8"/>
          <p:cNvPicPr>
            <a:picLocks noChangeAspect="1"/>
          </p:cNvPicPr>
          <p:nvPr/>
        </p:nvPicPr>
        <p:blipFill>
          <a:blip r:embed="rId5"/>
          <a:stretch>
            <a:fillRect/>
          </a:stretch>
        </p:blipFill>
        <p:spPr>
          <a:xfrm>
            <a:off x="299755" y="5598100"/>
            <a:ext cx="3924171" cy="828036"/>
          </a:xfrm>
          <a:prstGeom prst="rect">
            <a:avLst/>
          </a:prstGeom>
        </p:spPr>
      </p:pic>
      <p:pic>
        <p:nvPicPr>
          <p:cNvPr id="11" name="Picture 10"/>
          <p:cNvPicPr>
            <a:picLocks noChangeAspect="1"/>
          </p:cNvPicPr>
          <p:nvPr/>
        </p:nvPicPr>
        <p:blipFill>
          <a:blip r:embed="rId6"/>
          <a:stretch>
            <a:fillRect/>
          </a:stretch>
        </p:blipFill>
        <p:spPr>
          <a:xfrm>
            <a:off x="4396983" y="5369227"/>
            <a:ext cx="1428750" cy="1019175"/>
          </a:xfrm>
          <a:prstGeom prst="rect">
            <a:avLst/>
          </a:prstGeom>
        </p:spPr>
      </p:pic>
      <p:pic>
        <p:nvPicPr>
          <p:cNvPr id="13" name="Picture 12"/>
          <p:cNvPicPr>
            <a:picLocks noChangeAspect="1"/>
          </p:cNvPicPr>
          <p:nvPr/>
        </p:nvPicPr>
        <p:blipFill>
          <a:blip r:embed="rId7"/>
          <a:stretch>
            <a:fillRect/>
          </a:stretch>
        </p:blipFill>
        <p:spPr>
          <a:xfrm>
            <a:off x="536592" y="4603800"/>
            <a:ext cx="2514600" cy="695325"/>
          </a:xfrm>
          <a:prstGeom prst="rect">
            <a:avLst/>
          </a:prstGeom>
        </p:spPr>
      </p:pic>
      <p:pic>
        <p:nvPicPr>
          <p:cNvPr id="15" name="Picture 14"/>
          <p:cNvPicPr>
            <a:picLocks noChangeAspect="1"/>
          </p:cNvPicPr>
          <p:nvPr/>
        </p:nvPicPr>
        <p:blipFill>
          <a:blip r:embed="rId8"/>
          <a:stretch>
            <a:fillRect/>
          </a:stretch>
        </p:blipFill>
        <p:spPr>
          <a:xfrm>
            <a:off x="3794233" y="4603800"/>
            <a:ext cx="1676569" cy="493927"/>
          </a:xfrm>
          <a:prstGeom prst="rect">
            <a:avLst/>
          </a:prstGeom>
        </p:spPr>
      </p:pic>
      <p:pic>
        <p:nvPicPr>
          <p:cNvPr id="17" name="Picture 16"/>
          <p:cNvPicPr>
            <a:picLocks noChangeAspect="1"/>
          </p:cNvPicPr>
          <p:nvPr/>
        </p:nvPicPr>
        <p:blipFill>
          <a:blip r:embed="rId9"/>
          <a:stretch>
            <a:fillRect/>
          </a:stretch>
        </p:blipFill>
        <p:spPr>
          <a:xfrm>
            <a:off x="10096019" y="5080898"/>
            <a:ext cx="1159121" cy="1174077"/>
          </a:xfrm>
          <a:prstGeom prst="rect">
            <a:avLst/>
          </a:prstGeom>
        </p:spPr>
      </p:pic>
      <p:pic>
        <p:nvPicPr>
          <p:cNvPr id="19" name="Picture 18"/>
          <p:cNvPicPr>
            <a:picLocks noChangeAspect="1"/>
          </p:cNvPicPr>
          <p:nvPr/>
        </p:nvPicPr>
        <p:blipFill>
          <a:blip r:embed="rId10"/>
          <a:stretch>
            <a:fillRect/>
          </a:stretch>
        </p:blipFill>
        <p:spPr>
          <a:xfrm>
            <a:off x="6338641" y="5177718"/>
            <a:ext cx="2023383" cy="783523"/>
          </a:xfrm>
          <a:prstGeom prst="rect">
            <a:avLst/>
          </a:prstGeom>
        </p:spPr>
      </p:pic>
      <p:sp>
        <p:nvSpPr>
          <p:cNvPr id="4" name="TextBox 3">
            <a:extLst>
              <a:ext uri="{FF2B5EF4-FFF2-40B4-BE49-F238E27FC236}">
                <a16:creationId xmlns:a16="http://schemas.microsoft.com/office/drawing/2014/main" xmlns="" id="{217D5653-0F0E-41A6-91F4-45955880FED9}"/>
              </a:ext>
            </a:extLst>
          </p:cNvPr>
          <p:cNvSpPr txBox="1"/>
          <p:nvPr/>
        </p:nvSpPr>
        <p:spPr>
          <a:xfrm>
            <a:off x="3763198" y="6278073"/>
            <a:ext cx="4528612" cy="369332"/>
          </a:xfrm>
          <a:prstGeom prst="rect">
            <a:avLst/>
          </a:prstGeom>
          <a:noFill/>
        </p:spPr>
        <p:txBody>
          <a:bodyPr wrap="none" rtlCol="0">
            <a:spAutoFit/>
          </a:bodyPr>
          <a:lstStyle/>
          <a:p>
            <a:r>
              <a:rPr lang="en-US" dirty="0"/>
              <a:t>Watch for your community forum news emails</a:t>
            </a:r>
          </a:p>
        </p:txBody>
      </p:sp>
    </p:spTree>
    <p:extLst>
      <p:ext uri="{BB962C8B-B14F-4D97-AF65-F5344CB8AC3E}">
        <p14:creationId xmlns:p14="http://schemas.microsoft.com/office/powerpoint/2010/main" val="60530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A0D9ED-EFDB-684E-9678-BCFB23BBE7EA}"/>
              </a:ext>
            </a:extLst>
          </p:cNvPr>
          <p:cNvSpPr>
            <a:spLocks noGrp="1"/>
          </p:cNvSpPr>
          <p:nvPr>
            <p:ph type="title"/>
          </p:nvPr>
        </p:nvSpPr>
        <p:spPr/>
        <p:txBody>
          <a:bodyPr/>
          <a:lstStyle/>
          <a:p>
            <a:r>
              <a:rPr lang="en-US" b="1" dirty="0"/>
              <a:t>Documentation</a:t>
            </a:r>
          </a:p>
        </p:txBody>
      </p:sp>
      <p:pic>
        <p:nvPicPr>
          <p:cNvPr id="5" name="Content Placeholder 4" descr="A screenshot of a cell phone&#10;&#10;Description automatically generated">
            <a:extLst>
              <a:ext uri="{FF2B5EF4-FFF2-40B4-BE49-F238E27FC236}">
                <a16:creationId xmlns:a16="http://schemas.microsoft.com/office/drawing/2014/main" xmlns="" id="{B4F412E3-5558-2142-9B24-AA00119423B1}"/>
              </a:ext>
            </a:extLst>
          </p:cNvPr>
          <p:cNvPicPr>
            <a:picLocks noGrp="1" noChangeAspect="1"/>
          </p:cNvPicPr>
          <p:nvPr>
            <p:ph idx="1"/>
          </p:nvPr>
        </p:nvPicPr>
        <p:blipFill>
          <a:blip r:embed="rId2"/>
          <a:stretch>
            <a:fillRect/>
          </a:stretch>
        </p:blipFill>
        <p:spPr>
          <a:xfrm>
            <a:off x="2125716" y="1600201"/>
            <a:ext cx="7940568" cy="4525963"/>
          </a:xfrm>
        </p:spPr>
      </p:pic>
    </p:spTree>
    <p:extLst>
      <p:ext uri="{BB962C8B-B14F-4D97-AF65-F5344CB8AC3E}">
        <p14:creationId xmlns:p14="http://schemas.microsoft.com/office/powerpoint/2010/main" val="1128298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E0C649-0BD9-E344-8E90-F6F9B56DA235}"/>
              </a:ext>
            </a:extLst>
          </p:cNvPr>
          <p:cNvSpPr>
            <a:spLocks noGrp="1"/>
          </p:cNvSpPr>
          <p:nvPr>
            <p:ph type="title"/>
          </p:nvPr>
        </p:nvSpPr>
        <p:spPr/>
        <p:txBody>
          <a:bodyPr/>
          <a:lstStyle/>
          <a:p>
            <a:r>
              <a:rPr lang="en-US" b="1" dirty="0" smtClean="0"/>
              <a:t>Support</a:t>
            </a:r>
            <a:endParaRPr lang="en-US" b="1" dirty="0"/>
          </a:p>
        </p:txBody>
      </p:sp>
      <p:pic>
        <p:nvPicPr>
          <p:cNvPr id="7" name="Content Placeholder 6">
            <a:extLst>
              <a:ext uri="{FF2B5EF4-FFF2-40B4-BE49-F238E27FC236}">
                <a16:creationId xmlns:a16="http://schemas.microsoft.com/office/drawing/2014/main" xmlns="" id="{AD033E04-A8FD-5548-9D2C-3D6AE72A9D35}"/>
              </a:ext>
            </a:extLst>
          </p:cNvPr>
          <p:cNvPicPr>
            <a:picLocks noGrp="1" noChangeAspect="1"/>
          </p:cNvPicPr>
          <p:nvPr>
            <p:ph idx="1"/>
          </p:nvPr>
        </p:nvPicPr>
        <p:blipFill>
          <a:blip r:embed="rId2"/>
          <a:stretch>
            <a:fillRect/>
          </a:stretch>
        </p:blipFill>
        <p:spPr>
          <a:xfrm>
            <a:off x="1981200" y="2255772"/>
            <a:ext cx="8229600" cy="3214818"/>
          </a:xfrm>
        </p:spPr>
      </p:pic>
    </p:spTree>
    <p:extLst>
      <p:ext uri="{BB962C8B-B14F-4D97-AF65-F5344CB8AC3E}">
        <p14:creationId xmlns:p14="http://schemas.microsoft.com/office/powerpoint/2010/main" val="1224006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6EE450-67E9-2A47-B160-BFF5EAAF352F}"/>
              </a:ext>
            </a:extLst>
          </p:cNvPr>
          <p:cNvSpPr>
            <a:spLocks noGrp="1"/>
          </p:cNvSpPr>
          <p:nvPr>
            <p:ph type="title"/>
          </p:nvPr>
        </p:nvSpPr>
        <p:spPr/>
        <p:txBody>
          <a:bodyPr/>
          <a:lstStyle/>
          <a:p>
            <a:r>
              <a:rPr lang="en-US" b="1" dirty="0"/>
              <a:t>News Updates</a:t>
            </a:r>
          </a:p>
        </p:txBody>
      </p:sp>
      <p:pic>
        <p:nvPicPr>
          <p:cNvPr id="5" name="Content Placeholder 4">
            <a:extLst>
              <a:ext uri="{FF2B5EF4-FFF2-40B4-BE49-F238E27FC236}">
                <a16:creationId xmlns:a16="http://schemas.microsoft.com/office/drawing/2014/main" xmlns="" id="{28CDEBCF-DF95-4F4D-8AA5-177ABB8D6A09}"/>
              </a:ext>
            </a:extLst>
          </p:cNvPr>
          <p:cNvPicPr>
            <a:picLocks noGrp="1" noChangeAspect="1"/>
          </p:cNvPicPr>
          <p:nvPr>
            <p:ph idx="1"/>
          </p:nvPr>
        </p:nvPicPr>
        <p:blipFill>
          <a:blip r:embed="rId2"/>
          <a:stretch>
            <a:fillRect/>
          </a:stretch>
        </p:blipFill>
        <p:spPr>
          <a:xfrm>
            <a:off x="1981200" y="1730968"/>
            <a:ext cx="8229600" cy="4264429"/>
          </a:xfrm>
        </p:spPr>
      </p:pic>
    </p:spTree>
    <p:extLst>
      <p:ext uri="{BB962C8B-B14F-4D97-AF65-F5344CB8AC3E}">
        <p14:creationId xmlns:p14="http://schemas.microsoft.com/office/powerpoint/2010/main" val="1397016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Workshop Wednesday 2019-2020</a:t>
            </a:r>
          </a:p>
        </p:txBody>
      </p:sp>
      <p:sp>
        <p:nvSpPr>
          <p:cNvPr id="3" name="Content Placeholder 2"/>
          <p:cNvSpPr>
            <a:spLocks noGrp="1"/>
          </p:cNvSpPr>
          <p:nvPr>
            <p:ph idx="1"/>
          </p:nvPr>
        </p:nvSpPr>
        <p:spPr>
          <a:xfrm>
            <a:off x="1981200" y="1383864"/>
            <a:ext cx="8229600" cy="4623789"/>
          </a:xfrm>
        </p:spPr>
        <p:txBody>
          <a:bodyPr/>
          <a:lstStyle/>
          <a:p>
            <a:r>
              <a:rPr lang="en-US" dirty="0"/>
              <a:t>Purpose: Short, fun, and focused on features</a:t>
            </a:r>
          </a:p>
          <a:p>
            <a:r>
              <a:rPr lang="en-US" dirty="0"/>
              <a:t>Upcoming Dates and Topics:</a:t>
            </a:r>
          </a:p>
          <a:p>
            <a:pPr lvl="1"/>
            <a:r>
              <a:rPr lang="en-US" dirty="0"/>
              <a:t>Wed Dec 4 @2pm EST: Quality Rules Workflow</a:t>
            </a:r>
          </a:p>
          <a:p>
            <a:pPr lvl="1"/>
            <a:r>
              <a:rPr lang="en-US" dirty="0"/>
              <a:t>Wed Jan </a:t>
            </a:r>
            <a:r>
              <a:rPr lang="en-US" dirty="0" smtClean="0"/>
              <a:t>22 </a:t>
            </a:r>
            <a:r>
              <a:rPr lang="en-US" dirty="0"/>
              <a:t>@2pm EST: Specifications 5 Ways</a:t>
            </a:r>
            <a:endParaRPr lang="en-US" u="sng" dirty="0"/>
          </a:p>
          <a:p>
            <a:pPr lvl="1"/>
            <a:r>
              <a:rPr lang="en-US" dirty="0"/>
              <a:t>Wed Feb 26 @2pm EST: How to Import Definitions</a:t>
            </a:r>
            <a:endParaRPr lang="en-US" u="sng" dirty="0"/>
          </a:p>
          <a:p>
            <a:r>
              <a:rPr lang="en-US" dirty="0"/>
              <a:t>Review Previous and Upcoming Workshop Wednesdays Here: </a:t>
            </a:r>
          </a:p>
          <a:p>
            <a:pPr lvl="2"/>
            <a:r>
              <a:rPr lang="en-US" dirty="0">
                <a:hlinkClick r:id="rId2"/>
              </a:rPr>
              <a:t>https://go.idatainc.com/dcb-workshops</a:t>
            </a:r>
            <a:r>
              <a:rPr lang="en-US" dirty="0"/>
              <a:t> </a:t>
            </a:r>
          </a:p>
          <a:p>
            <a:r>
              <a:rPr lang="en-US" dirty="0"/>
              <a:t>Contact Brenda if you’d like to suggest a topic</a:t>
            </a:r>
          </a:p>
          <a:p>
            <a:pPr lvl="1"/>
            <a:r>
              <a:rPr lang="en-US" dirty="0"/>
              <a:t>breeb@idatainc.com </a:t>
            </a:r>
          </a:p>
          <a:p>
            <a:endParaRPr lang="en-US" dirty="0"/>
          </a:p>
        </p:txBody>
      </p:sp>
    </p:spTree>
    <p:extLst>
      <p:ext uri="{BB962C8B-B14F-4D97-AF65-F5344CB8AC3E}">
        <p14:creationId xmlns:p14="http://schemas.microsoft.com/office/powerpoint/2010/main" val="1030588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C56922-7838-2347-8556-FBEF88FB4C2A}"/>
              </a:ext>
            </a:extLst>
          </p:cNvPr>
          <p:cNvSpPr>
            <a:spLocks noGrp="1"/>
          </p:cNvSpPr>
          <p:nvPr>
            <p:ph type="title"/>
          </p:nvPr>
        </p:nvSpPr>
        <p:spPr/>
        <p:txBody>
          <a:bodyPr/>
          <a:lstStyle/>
          <a:p>
            <a:r>
              <a:rPr lang="en-US" b="1" dirty="0"/>
              <a:t>Upcoming Webinars 2019-2020</a:t>
            </a:r>
          </a:p>
        </p:txBody>
      </p:sp>
      <p:sp>
        <p:nvSpPr>
          <p:cNvPr id="3" name="Content Placeholder 2">
            <a:extLst>
              <a:ext uri="{FF2B5EF4-FFF2-40B4-BE49-F238E27FC236}">
                <a16:creationId xmlns:a16="http://schemas.microsoft.com/office/drawing/2014/main" xmlns="" id="{B753958E-2D44-0D46-B71A-170769C8BCA8}"/>
              </a:ext>
            </a:extLst>
          </p:cNvPr>
          <p:cNvSpPr>
            <a:spLocks noGrp="1"/>
          </p:cNvSpPr>
          <p:nvPr>
            <p:ph idx="1"/>
          </p:nvPr>
        </p:nvSpPr>
        <p:spPr/>
        <p:txBody>
          <a:bodyPr/>
          <a:lstStyle/>
          <a:p>
            <a:r>
              <a:rPr lang="en-US" dirty="0"/>
              <a:t>Upcoming Webinar Slide</a:t>
            </a:r>
          </a:p>
          <a:p>
            <a:r>
              <a:rPr lang="en-US" dirty="0">
                <a:hlinkClick r:id="rId2"/>
              </a:rPr>
              <a:t>http://www.idatainc.com/about-us/idata-webinars/</a:t>
            </a:r>
            <a:endParaRPr lang="en-US" dirty="0"/>
          </a:p>
          <a:p>
            <a:r>
              <a:rPr lang="en-US" dirty="0"/>
              <a:t>* feel free to suggest future webinar topics</a:t>
            </a:r>
          </a:p>
          <a:p>
            <a:endParaRPr lang="en-US" dirty="0"/>
          </a:p>
        </p:txBody>
      </p:sp>
      <p:pic>
        <p:nvPicPr>
          <p:cNvPr id="5" name="Picture 4">
            <a:extLst>
              <a:ext uri="{FF2B5EF4-FFF2-40B4-BE49-F238E27FC236}">
                <a16:creationId xmlns:a16="http://schemas.microsoft.com/office/drawing/2014/main" xmlns="" id="{785457A9-07AD-C741-8922-F4F65A59D4E4}"/>
              </a:ext>
            </a:extLst>
          </p:cNvPr>
          <p:cNvPicPr>
            <a:picLocks noChangeAspect="1"/>
          </p:cNvPicPr>
          <p:nvPr/>
        </p:nvPicPr>
        <p:blipFill>
          <a:blip r:embed="rId3"/>
          <a:stretch>
            <a:fillRect/>
          </a:stretch>
        </p:blipFill>
        <p:spPr>
          <a:xfrm>
            <a:off x="1728216" y="3373421"/>
            <a:ext cx="8382000" cy="3400661"/>
          </a:xfrm>
          <a:prstGeom prst="rect">
            <a:avLst/>
          </a:prstGeom>
        </p:spPr>
      </p:pic>
    </p:spTree>
    <p:extLst>
      <p:ext uri="{BB962C8B-B14F-4D97-AF65-F5344CB8AC3E}">
        <p14:creationId xmlns:p14="http://schemas.microsoft.com/office/powerpoint/2010/main" val="1653424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838200" y="174625"/>
            <a:ext cx="10515600" cy="1325563"/>
          </a:xfrm>
        </p:spPr>
        <p:txBody>
          <a:bodyPr/>
          <a:lstStyle/>
          <a:p>
            <a:pPr eaLnBrk="1" hangingPunct="1"/>
            <a:r>
              <a:rPr lang="en-US" b="1" dirty="0">
                <a:latin typeface="Arial" charset="0"/>
                <a:cs typeface="Arial" charset="0"/>
              </a:rPr>
              <a:t>Data Governance Resources Page</a:t>
            </a:r>
          </a:p>
        </p:txBody>
      </p:sp>
      <p:sp>
        <p:nvSpPr>
          <p:cNvPr id="3" name="TextBox 2">
            <a:extLst>
              <a:ext uri="{FF2B5EF4-FFF2-40B4-BE49-F238E27FC236}">
                <a16:creationId xmlns:a16="http://schemas.microsoft.com/office/drawing/2014/main" xmlns="" id="{2128874A-0CF6-4DE6-8BF1-ED7D37F8BE7A}"/>
              </a:ext>
            </a:extLst>
          </p:cNvPr>
          <p:cNvSpPr txBox="1"/>
          <p:nvPr/>
        </p:nvSpPr>
        <p:spPr>
          <a:xfrm>
            <a:off x="3494715" y="6246335"/>
            <a:ext cx="3598870" cy="369332"/>
          </a:xfrm>
          <a:prstGeom prst="rect">
            <a:avLst/>
          </a:prstGeom>
          <a:noFill/>
        </p:spPr>
        <p:txBody>
          <a:bodyPr wrap="none" rtlCol="0">
            <a:spAutoFit/>
          </a:bodyPr>
          <a:lstStyle/>
          <a:p>
            <a:r>
              <a:rPr lang="en-US" dirty="0"/>
              <a:t>http://go.idatainc.com/dg-resources</a:t>
            </a:r>
          </a:p>
        </p:txBody>
      </p:sp>
      <p:pic>
        <p:nvPicPr>
          <p:cNvPr id="4" name="Picture 3">
            <a:extLst>
              <a:ext uri="{FF2B5EF4-FFF2-40B4-BE49-F238E27FC236}">
                <a16:creationId xmlns:a16="http://schemas.microsoft.com/office/drawing/2014/main" xmlns="" id="{5F1BD773-C702-4FAF-A549-4A2AAEE5A18A}"/>
              </a:ext>
            </a:extLst>
          </p:cNvPr>
          <p:cNvPicPr>
            <a:picLocks noChangeAspect="1"/>
          </p:cNvPicPr>
          <p:nvPr/>
        </p:nvPicPr>
        <p:blipFill>
          <a:blip r:embed="rId3"/>
          <a:stretch>
            <a:fillRect/>
          </a:stretch>
        </p:blipFill>
        <p:spPr>
          <a:xfrm>
            <a:off x="1829469" y="1266234"/>
            <a:ext cx="7514556" cy="5111350"/>
          </a:xfrm>
          <a:prstGeom prst="rect">
            <a:avLst/>
          </a:prstGeom>
        </p:spPr>
      </p:pic>
    </p:spTree>
    <p:extLst>
      <p:ext uri="{BB962C8B-B14F-4D97-AF65-F5344CB8AC3E}">
        <p14:creationId xmlns:p14="http://schemas.microsoft.com/office/powerpoint/2010/main" val="134569302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Help and Thank you!</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
        <p:nvSpPr>
          <p:cNvPr id="4"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US" dirty="0" smtClean="0"/>
              <a:t>Pop Up Help within Data Cookbook (triangle in lower right corner)</a:t>
            </a:r>
          </a:p>
          <a:p>
            <a:pPr lvl="1"/>
            <a:r>
              <a:rPr lang="en-US" dirty="0" smtClean="0"/>
              <a:t>Ask clients </a:t>
            </a:r>
            <a:r>
              <a:rPr lang="mr-IN" dirty="0" smtClean="0"/>
              <a:t>–</a:t>
            </a:r>
            <a:r>
              <a:rPr lang="en-US" dirty="0" smtClean="0"/>
              <a:t> Post to </a:t>
            </a:r>
            <a:r>
              <a:rPr lang="en-US" i="1" dirty="0" smtClean="0"/>
              <a:t>Questions and Support </a:t>
            </a:r>
            <a:r>
              <a:rPr lang="en-US" dirty="0" smtClean="0"/>
              <a:t>in the Forum</a:t>
            </a:r>
          </a:p>
          <a:p>
            <a:pPr lvl="1"/>
            <a:r>
              <a:rPr lang="en-US" dirty="0" smtClean="0"/>
              <a:t>Ask IData Staff </a:t>
            </a:r>
            <a:r>
              <a:rPr lang="mr-IN" dirty="0" smtClean="0"/>
              <a:t>–</a:t>
            </a:r>
            <a:r>
              <a:rPr lang="en-US" dirty="0" smtClean="0"/>
              <a:t> </a:t>
            </a:r>
            <a:r>
              <a:rPr lang="en-US" dirty="0" smtClean="0">
                <a:hlinkClick r:id="rId3"/>
              </a:rPr>
              <a:t>support@datacookbook.com</a:t>
            </a:r>
            <a:endParaRPr lang="en-US" dirty="0" smtClean="0"/>
          </a:p>
          <a:p>
            <a:pPr lvl="1"/>
            <a:r>
              <a:rPr lang="en-US" dirty="0" smtClean="0"/>
              <a:t>Visit http://</a:t>
            </a:r>
            <a:r>
              <a:rPr lang="en-US" dirty="0" err="1" smtClean="0"/>
              <a:t>support.datacookbook.com</a:t>
            </a:r>
            <a:endParaRPr lang="en-US" dirty="0" smtClean="0"/>
          </a:p>
          <a:p>
            <a:pPr lvl="1"/>
            <a:r>
              <a:rPr lang="en-US" dirty="0" smtClean="0"/>
              <a:t>Visit </a:t>
            </a:r>
            <a:r>
              <a:rPr lang="en-US" b="1" dirty="0" smtClean="0"/>
              <a:t>Help</a:t>
            </a:r>
            <a:r>
              <a:rPr lang="en-US" dirty="0" smtClean="0"/>
              <a:t> link within Data Cookbook</a:t>
            </a:r>
          </a:p>
          <a:p>
            <a:pPr lvl="2"/>
            <a:r>
              <a:rPr lang="en-US" dirty="0" smtClean="0"/>
              <a:t>Administrators Guide (check for updates)</a:t>
            </a:r>
          </a:p>
          <a:p>
            <a:pPr lvl="2"/>
            <a:r>
              <a:rPr lang="en-US" dirty="0" smtClean="0"/>
              <a:t>User Guide (ditto)</a:t>
            </a:r>
          </a:p>
          <a:p>
            <a:pPr lvl="2"/>
            <a:endParaRPr lang="en-US" dirty="0" smtClean="0"/>
          </a:p>
          <a:p>
            <a:pPr lvl="2"/>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1720964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2377325" y="3273330"/>
            <a:ext cx="4065185" cy="124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000" b="1" kern="1200">
                <a:solidFill>
                  <a:srgbClr val="273691"/>
                </a:solidFill>
                <a:latin typeface="Arial"/>
                <a:ea typeface="ＭＳ Ｐゴシック" charset="0"/>
                <a:cs typeface="Arial"/>
              </a:defRPr>
            </a:lvl1pPr>
            <a:lvl2pPr marL="742950" indent="-285750" algn="l" defTabSz="457200" rtl="0" fontAlgn="base">
              <a:spcBef>
                <a:spcPct val="20000"/>
              </a:spcBef>
              <a:spcAft>
                <a:spcPct val="0"/>
              </a:spcAft>
              <a:buClr>
                <a:srgbClr val="273691"/>
              </a:buClr>
              <a:buFont typeface="Arial" charset="0"/>
              <a:buChar char="•"/>
              <a:defRPr sz="2000" kern="1200">
                <a:solidFill>
                  <a:schemeClr val="tx1"/>
                </a:solidFill>
                <a:latin typeface="Arial"/>
                <a:ea typeface="Arial" charset="0"/>
                <a:cs typeface="Arial"/>
              </a:defRPr>
            </a:lvl2pPr>
            <a:lvl3pPr marL="11430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3pPr>
            <a:lvl4pPr marL="16002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4pPr>
            <a:lvl5pPr marL="20574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Jim </a:t>
            </a:r>
            <a:r>
              <a:rPr lang="en-US" dirty="0" err="1"/>
              <a:t>Walery</a:t>
            </a:r>
            <a:endParaRPr lang="en-US" dirty="0"/>
          </a:p>
          <a:p>
            <a:pPr lvl="1"/>
            <a:r>
              <a:rPr lang="en-US" sz="1800" dirty="0"/>
              <a:t>IData, Director of Marketing</a:t>
            </a:r>
          </a:p>
          <a:p>
            <a:pPr lvl="1"/>
            <a:r>
              <a:rPr lang="en-US" sz="1800" dirty="0"/>
              <a:t>jwalery@idatainc.com</a:t>
            </a:r>
          </a:p>
        </p:txBody>
      </p:sp>
      <p:pic>
        <p:nvPicPr>
          <p:cNvPr id="10" name="Picture 9">
            <a:extLst>
              <a:ext uri="{FF2B5EF4-FFF2-40B4-BE49-F238E27FC236}">
                <a16:creationId xmlns:a16="http://schemas.microsoft.com/office/drawing/2014/main" xmlns="" id="{0F19ED09-048C-4DE9-A129-57EDA0719240}"/>
              </a:ext>
            </a:extLst>
          </p:cNvPr>
          <p:cNvPicPr>
            <a:picLocks noChangeAspect="1"/>
          </p:cNvPicPr>
          <p:nvPr/>
        </p:nvPicPr>
        <p:blipFill>
          <a:blip r:embed="rId2"/>
          <a:stretch>
            <a:fillRect/>
          </a:stretch>
        </p:blipFill>
        <p:spPr>
          <a:xfrm>
            <a:off x="8006998" y="2982220"/>
            <a:ext cx="1590142" cy="1590142"/>
          </a:xfrm>
          <a:prstGeom prst="rect">
            <a:avLst/>
          </a:prstGeom>
        </p:spPr>
      </p:pic>
      <p:sp>
        <p:nvSpPr>
          <p:cNvPr id="8" name="Content Placeholder 2">
            <a:extLst>
              <a:ext uri="{FF2B5EF4-FFF2-40B4-BE49-F238E27FC236}">
                <a16:creationId xmlns:a16="http://schemas.microsoft.com/office/drawing/2014/main" xmlns="" id="{8CD492B8-8BE1-4DEF-B23F-53128CC79810}"/>
              </a:ext>
            </a:extLst>
          </p:cNvPr>
          <p:cNvSpPr txBox="1">
            <a:spLocks/>
          </p:cNvSpPr>
          <p:nvPr/>
        </p:nvSpPr>
        <p:spPr bwMode="auto">
          <a:xfrm>
            <a:off x="2324173" y="1735188"/>
            <a:ext cx="4651447" cy="124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000" b="1" kern="1200">
                <a:solidFill>
                  <a:srgbClr val="273691"/>
                </a:solidFill>
                <a:latin typeface="Arial"/>
                <a:ea typeface="ＭＳ Ｐゴシック" charset="0"/>
                <a:cs typeface="Arial"/>
              </a:defRPr>
            </a:lvl1pPr>
            <a:lvl2pPr marL="742950" indent="-285750" algn="l" defTabSz="457200" rtl="0" fontAlgn="base">
              <a:spcBef>
                <a:spcPct val="20000"/>
              </a:spcBef>
              <a:spcAft>
                <a:spcPct val="0"/>
              </a:spcAft>
              <a:buClr>
                <a:srgbClr val="273691"/>
              </a:buClr>
              <a:buFont typeface="Arial" charset="0"/>
              <a:buChar char="•"/>
              <a:defRPr sz="2000" kern="1200">
                <a:solidFill>
                  <a:schemeClr val="tx1"/>
                </a:solidFill>
                <a:latin typeface="Arial"/>
                <a:ea typeface="Arial" charset="0"/>
                <a:cs typeface="Arial"/>
              </a:defRPr>
            </a:lvl2pPr>
            <a:lvl3pPr marL="11430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3pPr>
            <a:lvl4pPr marL="16002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4pPr>
            <a:lvl5pPr marL="2057400" indent="-228600" algn="l" defTabSz="457200" rtl="0" fontAlgn="base">
              <a:spcBef>
                <a:spcPct val="20000"/>
              </a:spcBef>
              <a:spcAft>
                <a:spcPct val="0"/>
              </a:spcAft>
              <a:buClr>
                <a:srgbClr val="273691"/>
              </a:buClr>
              <a:buFont typeface="Arial" charset="0"/>
              <a:buChar char="•"/>
              <a:defRPr sz="16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Brenda </a:t>
            </a:r>
            <a:r>
              <a:rPr lang="en-US" dirty="0" err="1"/>
              <a:t>Reeb</a:t>
            </a:r>
            <a:endParaRPr lang="en-US" dirty="0"/>
          </a:p>
          <a:p>
            <a:pPr lvl="1"/>
            <a:r>
              <a:rPr lang="en-US" sz="1800" dirty="0"/>
              <a:t>IData, Data Management Consultant</a:t>
            </a:r>
          </a:p>
          <a:p>
            <a:pPr lvl="1"/>
            <a:r>
              <a:rPr lang="en-US" sz="1800" dirty="0"/>
              <a:t>breeb@idatainc.com</a:t>
            </a:r>
          </a:p>
        </p:txBody>
      </p:sp>
      <p:pic>
        <p:nvPicPr>
          <p:cNvPr id="9" name="Picture 8">
            <a:extLst>
              <a:ext uri="{FF2B5EF4-FFF2-40B4-BE49-F238E27FC236}">
                <a16:creationId xmlns:a16="http://schemas.microsoft.com/office/drawing/2014/main" xmlns="" id="{E81C834D-8A37-43A1-8639-B8CC66387C6F}"/>
              </a:ext>
            </a:extLst>
          </p:cNvPr>
          <p:cNvPicPr>
            <a:picLocks noChangeAspect="1"/>
          </p:cNvPicPr>
          <p:nvPr/>
        </p:nvPicPr>
        <p:blipFill>
          <a:blip r:embed="rId3"/>
          <a:stretch>
            <a:fillRect/>
          </a:stretch>
        </p:blipFill>
        <p:spPr>
          <a:xfrm>
            <a:off x="6975619" y="1509486"/>
            <a:ext cx="1382208" cy="15798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Tree>
    <p:extLst>
      <p:ext uri="{BB962C8B-B14F-4D97-AF65-F5344CB8AC3E}">
        <p14:creationId xmlns:p14="http://schemas.microsoft.com/office/powerpoint/2010/main" val="11805825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291" y="531211"/>
            <a:ext cx="7304926" cy="478222"/>
          </a:xfrm>
        </p:spPr>
        <p:txBody>
          <a:bodyPr/>
          <a:lstStyle/>
          <a:p>
            <a:r>
              <a:rPr lang="en-US" sz="2400" b="1" dirty="0"/>
              <a:t>Help Us Provide You With Information You Want</a:t>
            </a:r>
          </a:p>
        </p:txBody>
      </p:sp>
      <p:sp>
        <p:nvSpPr>
          <p:cNvPr id="3" name="Content Placeholder 2"/>
          <p:cNvSpPr>
            <a:spLocks noGrp="1"/>
          </p:cNvSpPr>
          <p:nvPr>
            <p:ph idx="1"/>
          </p:nvPr>
        </p:nvSpPr>
        <p:spPr>
          <a:xfrm>
            <a:off x="1750032" y="2018705"/>
            <a:ext cx="8691937" cy="2501925"/>
          </a:xfrm>
        </p:spPr>
        <p:txBody>
          <a:bodyPr>
            <a:normAutofit fontScale="55000" lnSpcReduction="20000"/>
          </a:bodyPr>
          <a:lstStyle/>
          <a:p>
            <a:pPr>
              <a:buNone/>
            </a:pPr>
            <a:r>
              <a:rPr lang="en-US" b="0" dirty="0">
                <a:solidFill>
                  <a:srgbClr val="FF0000"/>
                </a:solidFill>
              </a:rPr>
              <a:t>SEND US YOUR TOPIC SUGGESTIONS FOR:</a:t>
            </a:r>
            <a:br>
              <a:rPr lang="en-US" b="0" dirty="0">
                <a:solidFill>
                  <a:srgbClr val="FF0000"/>
                </a:solidFill>
              </a:rPr>
            </a:br>
            <a:endParaRPr lang="en-US" b="0" dirty="0">
              <a:solidFill>
                <a:srgbClr val="FF0000"/>
              </a:solidFill>
            </a:endParaRPr>
          </a:p>
          <a:p>
            <a:r>
              <a:rPr lang="en-US" b="0" dirty="0"/>
              <a:t>YouTube Channel Videos</a:t>
            </a:r>
          </a:p>
          <a:p>
            <a:r>
              <a:rPr lang="en-US" b="0" dirty="0"/>
              <a:t>Blog Posts</a:t>
            </a:r>
          </a:p>
          <a:p>
            <a:r>
              <a:rPr lang="en-US" b="0" dirty="0"/>
              <a:t>Webinars</a:t>
            </a:r>
          </a:p>
          <a:p>
            <a:r>
              <a:rPr lang="en-US" b="0" dirty="0"/>
              <a:t>Workshop Wednesdays</a:t>
            </a:r>
          </a:p>
          <a:p>
            <a:r>
              <a:rPr lang="en-US" b="0" dirty="0"/>
              <a:t>Just-in-Time Trainings </a:t>
            </a:r>
            <a:br>
              <a:rPr lang="en-US" b="0" dirty="0"/>
            </a:br>
            <a:r>
              <a:rPr lang="en-US" b="0" dirty="0"/>
              <a:t/>
            </a:r>
            <a:br>
              <a:rPr lang="en-US" b="0" dirty="0"/>
            </a:br>
            <a:r>
              <a:rPr lang="en-US" b="0" dirty="0"/>
              <a:t/>
            </a:r>
            <a:br>
              <a:rPr lang="en-US" b="0" dirty="0"/>
            </a:br>
            <a:r>
              <a:rPr lang="en-US" b="0" dirty="0"/>
              <a:t>Contact us at </a:t>
            </a:r>
            <a:r>
              <a:rPr lang="en-US" b="0" u="sng" dirty="0"/>
              <a:t>marketing@idatainc.com</a:t>
            </a:r>
          </a:p>
          <a:p>
            <a:pPr lvl="0">
              <a:buNone/>
            </a:pPr>
            <a:endParaRPr lang="en-US" b="0" dirty="0"/>
          </a:p>
          <a:p>
            <a:pPr lvl="0">
              <a:buNone/>
            </a:pPr>
            <a:endParaRPr lang="en-US" dirty="0"/>
          </a:p>
          <a:p>
            <a:pPr lvl="0">
              <a:buNone/>
            </a:pPr>
            <a:endParaRPr lang="en-US" b="0" dirty="0">
              <a:solidFill>
                <a:srgbClr val="000000"/>
              </a:solidFill>
            </a:endParaRPr>
          </a:p>
          <a:p>
            <a:pPr marL="0" indent="0">
              <a:buNone/>
            </a:pPr>
            <a:endParaRPr lang="en-US" dirty="0"/>
          </a:p>
          <a:p>
            <a:endParaRPr lang="en-US" dirty="0">
              <a:solidFill>
                <a:schemeClr val="tx1"/>
              </a:solidFill>
            </a:endParaRPr>
          </a:p>
          <a:p>
            <a:endParaRPr lang="en-US" dirty="0"/>
          </a:p>
          <a:p>
            <a:endParaRPr lang="en-US" dirty="0"/>
          </a:p>
        </p:txBody>
      </p:sp>
    </p:spTree>
    <p:extLst>
      <p:ext uri="{BB962C8B-B14F-4D97-AF65-F5344CB8AC3E}">
        <p14:creationId xmlns:p14="http://schemas.microsoft.com/office/powerpoint/2010/main" val="16111320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p:txBody>
          <a:bodyPr/>
          <a:lstStyle/>
          <a:p>
            <a:r>
              <a:rPr lang="en-US" b="1" dirty="0"/>
              <a:t>Visit Us at Upcoming Events – Say Hi!</a:t>
            </a:r>
          </a:p>
        </p:txBody>
      </p:sp>
      <p:sp>
        <p:nvSpPr>
          <p:cNvPr id="24579" name="Content Placeholder 4"/>
          <p:cNvSpPr>
            <a:spLocks noGrp="1"/>
          </p:cNvSpPr>
          <p:nvPr>
            <p:ph idx="1"/>
          </p:nvPr>
        </p:nvSpPr>
        <p:spPr>
          <a:xfrm>
            <a:off x="1981200" y="1600201"/>
            <a:ext cx="8229600" cy="4101957"/>
          </a:xfrm>
        </p:spPr>
        <p:txBody>
          <a:bodyPr/>
          <a:lstStyle/>
          <a:p>
            <a:pPr marL="0" indent="0">
              <a:buNone/>
            </a:pPr>
            <a:r>
              <a:rPr lang="en-US" dirty="0"/>
              <a:t>In </a:t>
            </a:r>
            <a:r>
              <a:rPr lang="en-US" dirty="0" smtClean="0"/>
              <a:t>2020</a:t>
            </a:r>
            <a:r>
              <a:rPr lang="en-US" dirty="0"/>
              <a:t/>
            </a:r>
            <a:br>
              <a:rPr lang="en-US" dirty="0"/>
            </a:br>
            <a:endParaRPr lang="en-US" dirty="0"/>
          </a:p>
          <a:p>
            <a:pPr lvl="1">
              <a:lnSpc>
                <a:spcPct val="200000"/>
              </a:lnSpc>
            </a:pPr>
            <a:r>
              <a:rPr lang="en-US" dirty="0"/>
              <a:t>Ellucian Live (Orlando) </a:t>
            </a:r>
            <a:r>
              <a:rPr lang="mr-IN" dirty="0" smtClean="0"/>
              <a:t>–</a:t>
            </a:r>
            <a:r>
              <a:rPr lang="en-US" dirty="0" smtClean="0"/>
              <a:t> April</a:t>
            </a:r>
          </a:p>
          <a:p>
            <a:pPr lvl="1">
              <a:lnSpc>
                <a:spcPct val="200000"/>
              </a:lnSpc>
            </a:pPr>
            <a:r>
              <a:rPr lang="en-US" dirty="0" smtClean="0"/>
              <a:t>HEDW (Ogden, UT) - April</a:t>
            </a:r>
            <a:endParaRPr lang="en-US" dirty="0"/>
          </a:p>
          <a:p>
            <a:pPr lvl="1">
              <a:lnSpc>
                <a:spcPct val="200000"/>
              </a:lnSpc>
            </a:pPr>
            <a:r>
              <a:rPr lang="en-US" dirty="0" smtClean="0"/>
              <a:t>EDUCAUSE </a:t>
            </a:r>
            <a:r>
              <a:rPr lang="en-US" dirty="0"/>
              <a:t>(Boston) – October</a:t>
            </a:r>
          </a:p>
          <a:p>
            <a:pPr lvl="1"/>
            <a:endParaRPr lang="en-US" dirty="0"/>
          </a:p>
          <a:p>
            <a:pPr marL="457200" lvl="1" indent="0">
              <a:buNone/>
            </a:pPr>
            <a:r>
              <a:rPr lang="en-US" dirty="0"/>
              <a:t>More to be added to the calendar</a:t>
            </a:r>
          </a:p>
        </p:txBody>
      </p:sp>
    </p:spTree>
    <p:extLst>
      <p:ext uri="{BB962C8B-B14F-4D97-AF65-F5344CB8AC3E}">
        <p14:creationId xmlns:p14="http://schemas.microsoft.com/office/powerpoint/2010/main" val="675866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73" y="91325"/>
            <a:ext cx="8229600" cy="963612"/>
          </a:xfrm>
        </p:spPr>
        <p:txBody>
          <a:bodyPr/>
          <a:lstStyle/>
          <a:p>
            <a:r>
              <a:rPr lang="en-US" b="1" dirty="0"/>
              <a:t>Be Social</a:t>
            </a:r>
          </a:p>
        </p:txBody>
      </p:sp>
      <p:sp>
        <p:nvSpPr>
          <p:cNvPr id="3" name="Content Placeholder 2"/>
          <p:cNvSpPr>
            <a:spLocks noGrp="1"/>
          </p:cNvSpPr>
          <p:nvPr>
            <p:ph idx="1"/>
          </p:nvPr>
        </p:nvSpPr>
        <p:spPr>
          <a:xfrm>
            <a:off x="1981200" y="1168797"/>
            <a:ext cx="9129009" cy="5527129"/>
          </a:xfrm>
        </p:spPr>
        <p:txBody>
          <a:bodyPr>
            <a:normAutofit/>
          </a:bodyPr>
          <a:lstStyle/>
          <a:p>
            <a:pPr>
              <a:buNone/>
            </a:pPr>
            <a:r>
              <a:rPr lang="en-US" sz="2400" dirty="0"/>
              <a:t>Follow us on LinkedIn for company and product information</a:t>
            </a:r>
            <a:br>
              <a:rPr lang="en-US" sz="2400" dirty="0"/>
            </a:br>
            <a:r>
              <a:rPr lang="en-US" sz="2400" dirty="0"/>
              <a:t> </a:t>
            </a:r>
            <a:r>
              <a:rPr lang="en-US" sz="2400" u="sng" dirty="0" smtClean="0">
                <a:hlinkClick r:id="rId2"/>
              </a:rPr>
              <a:t>www.linkedin.com/company/idata-incorporated</a:t>
            </a:r>
            <a:endParaRPr lang="en-US" sz="2400" u="sng" dirty="0" smtClean="0"/>
          </a:p>
          <a:p>
            <a:pPr>
              <a:buNone/>
            </a:pPr>
            <a:endParaRPr lang="en-US" sz="2400" u="sng" dirty="0"/>
          </a:p>
          <a:p>
            <a:pPr>
              <a:buNone/>
            </a:pPr>
            <a:r>
              <a:rPr lang="en-US" sz="2400" dirty="0"/>
              <a:t>Follow Us on Twitter for to the minute information</a:t>
            </a:r>
            <a:br>
              <a:rPr lang="en-US" sz="2400" dirty="0"/>
            </a:br>
            <a:r>
              <a:rPr lang="en-US" sz="2400" dirty="0">
                <a:solidFill>
                  <a:srgbClr val="000000"/>
                </a:solidFill>
              </a:rPr>
              <a:t>@idatainc </a:t>
            </a:r>
            <a:r>
              <a:rPr lang="en-US" sz="2400" dirty="0"/>
              <a:t>and </a:t>
            </a:r>
            <a:r>
              <a:rPr lang="en-US" sz="2400" dirty="0">
                <a:solidFill>
                  <a:srgbClr val="000000"/>
                </a:solidFill>
              </a:rPr>
              <a:t>@</a:t>
            </a:r>
            <a:r>
              <a:rPr lang="en-US" sz="2400" dirty="0" err="1" smtClean="0">
                <a:solidFill>
                  <a:srgbClr val="000000"/>
                </a:solidFill>
              </a:rPr>
              <a:t>datacookbook</a:t>
            </a:r>
            <a:endParaRPr lang="en-US" sz="2400" dirty="0" smtClean="0"/>
          </a:p>
          <a:p>
            <a:pPr>
              <a:buNone/>
            </a:pPr>
            <a:endParaRPr lang="en-US" sz="2400" dirty="0"/>
          </a:p>
          <a:p>
            <a:pPr>
              <a:buNone/>
            </a:pPr>
            <a:r>
              <a:rPr lang="en-US" sz="2400" dirty="0" smtClean="0"/>
              <a:t>Subscribe </a:t>
            </a:r>
            <a:r>
              <a:rPr lang="en-US" sz="2400" dirty="0"/>
              <a:t>to YouTube Channel for how to videos </a:t>
            </a:r>
          </a:p>
          <a:p>
            <a:pPr>
              <a:buNone/>
            </a:pPr>
            <a:r>
              <a:rPr lang="en-US" sz="2400" dirty="0"/>
              <a:t>	</a:t>
            </a:r>
            <a:r>
              <a:rPr lang="en-US" sz="2400" u="sng" dirty="0" smtClean="0">
                <a:solidFill>
                  <a:srgbClr val="000000"/>
                </a:solidFill>
                <a:hlinkClick r:id="rId3"/>
              </a:rPr>
              <a:t>www.youtube.com/user/DataCookbook</a:t>
            </a:r>
            <a:endParaRPr lang="en-US" sz="2400" u="sng" dirty="0">
              <a:solidFill>
                <a:srgbClr val="000000"/>
              </a:solidFill>
            </a:endParaRPr>
          </a:p>
          <a:p>
            <a:pPr>
              <a:buNone/>
            </a:pPr>
            <a:endParaRPr lang="en-US" sz="2400" u="sng" dirty="0"/>
          </a:p>
          <a:p>
            <a:pPr>
              <a:buNone/>
            </a:pPr>
            <a:r>
              <a:rPr lang="en-US" sz="2400" dirty="0"/>
              <a:t>Subscribe to our blog posts for educational information</a:t>
            </a:r>
            <a:br>
              <a:rPr lang="en-US" sz="2400" dirty="0"/>
            </a:br>
            <a:r>
              <a:rPr lang="en-US" sz="2400" dirty="0"/>
              <a:t> </a:t>
            </a:r>
            <a:r>
              <a:rPr lang="en-US" sz="2400" u="sng" dirty="0">
                <a:solidFill>
                  <a:srgbClr val="000000"/>
                </a:solidFill>
              </a:rPr>
              <a:t>www.idatainc.com/insights/</a:t>
            </a:r>
            <a:endParaRPr lang="en-US" sz="2400" u="sng" dirty="0"/>
          </a:p>
          <a:p>
            <a:pPr lvl="0" algn="ctr">
              <a:buNone/>
            </a:pPr>
            <a:r>
              <a:rPr lang="en-US" sz="1600" dirty="0">
                <a:solidFill>
                  <a:srgbClr val="000000"/>
                </a:solidFill>
              </a:rPr>
              <a:t/>
            </a:r>
            <a:br>
              <a:rPr lang="en-US" sz="1600" dirty="0">
                <a:solidFill>
                  <a:srgbClr val="000000"/>
                </a:solidFill>
              </a:rPr>
            </a:br>
            <a:r>
              <a:rPr lang="en-US" sz="1600" dirty="0">
                <a:solidFill>
                  <a:srgbClr val="000000"/>
                </a:solidFill>
              </a:rPr>
              <a:t>Follow us, share with others and provide us with content we can tweet out</a:t>
            </a:r>
          </a:p>
          <a:p>
            <a:pPr lvl="0" algn="ctr">
              <a:buNone/>
            </a:pPr>
            <a:r>
              <a:rPr lang="en-US" sz="1600" u="sng" dirty="0">
                <a:solidFill>
                  <a:srgbClr val="0070C0"/>
                </a:solidFill>
              </a:rPr>
              <a:t>marketing@idatainc.com</a:t>
            </a:r>
            <a:endParaRPr lang="en-US" u="sng" dirty="0">
              <a:solidFill>
                <a:srgbClr val="0070C0"/>
              </a:solidFill>
            </a:endParaRP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3935" y="1105268"/>
            <a:ext cx="691171" cy="734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descr="LOGO_SQUARE_TWITTER.jpg"/>
          <p:cNvPicPr>
            <a:picLocks noChangeAspect="1"/>
          </p:cNvPicPr>
          <p:nvPr/>
        </p:nvPicPr>
        <p:blipFill>
          <a:blip r:embed="rId5" cstate="print"/>
          <a:stretch>
            <a:fillRect/>
          </a:stretch>
        </p:blipFill>
        <p:spPr>
          <a:xfrm>
            <a:off x="1183935" y="2371774"/>
            <a:ext cx="737868" cy="72251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3727" y="5060325"/>
            <a:ext cx="714686" cy="71468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3935" y="3667770"/>
            <a:ext cx="673041" cy="673041"/>
          </a:xfrm>
          <a:prstGeom prst="rect">
            <a:avLst/>
          </a:prstGeom>
        </p:spPr>
      </p:pic>
    </p:spTree>
    <p:extLst>
      <p:ext uri="{BB962C8B-B14F-4D97-AF65-F5344CB8AC3E}">
        <p14:creationId xmlns:p14="http://schemas.microsoft.com/office/powerpoint/2010/main" val="172869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Let Us Know</a:t>
            </a:r>
          </a:p>
        </p:txBody>
      </p:sp>
      <p:sp>
        <p:nvSpPr>
          <p:cNvPr id="3" name="Content Placeholder 2"/>
          <p:cNvSpPr>
            <a:spLocks noGrp="1"/>
          </p:cNvSpPr>
          <p:nvPr>
            <p:ph idx="1"/>
          </p:nvPr>
        </p:nvSpPr>
        <p:spPr>
          <a:xfrm>
            <a:off x="962025" y="1609727"/>
            <a:ext cx="8229600" cy="4525963"/>
          </a:xfrm>
        </p:spPr>
        <p:txBody>
          <a:bodyPr/>
          <a:lstStyle/>
          <a:p>
            <a:r>
              <a:rPr lang="en-US" b="0" dirty="0"/>
              <a:t>Interested in any of the following: </a:t>
            </a:r>
          </a:p>
          <a:p>
            <a:pPr lvl="1">
              <a:buFont typeface="Wingdings" pitchFamily="2" charset="2"/>
              <a:buChar char="Ø"/>
            </a:pPr>
            <a:r>
              <a:rPr lang="en-US" dirty="0">
                <a:solidFill>
                  <a:srgbClr val="273691"/>
                </a:solidFill>
              </a:rPr>
              <a:t>Providing a testimonial quote</a:t>
            </a:r>
          </a:p>
          <a:p>
            <a:pPr lvl="1">
              <a:buFont typeface="Wingdings" pitchFamily="2" charset="2"/>
              <a:buChar char="Ø"/>
            </a:pPr>
            <a:r>
              <a:rPr lang="en-US" dirty="0">
                <a:solidFill>
                  <a:srgbClr val="273691"/>
                </a:solidFill>
              </a:rPr>
              <a:t>Being a Data Cookbook reference</a:t>
            </a:r>
          </a:p>
          <a:p>
            <a:pPr lvl="1">
              <a:buFont typeface="Wingdings" pitchFamily="2" charset="2"/>
              <a:buChar char="Ø"/>
            </a:pPr>
            <a:r>
              <a:rPr lang="en-US" dirty="0">
                <a:solidFill>
                  <a:srgbClr val="273691"/>
                </a:solidFill>
              </a:rPr>
              <a:t>Having a case study done about your institution</a:t>
            </a:r>
          </a:p>
          <a:p>
            <a:pPr lvl="1">
              <a:buFont typeface="Wingdings" pitchFamily="2" charset="2"/>
              <a:buChar char="Ø"/>
            </a:pPr>
            <a:r>
              <a:rPr lang="en-US" dirty="0">
                <a:solidFill>
                  <a:srgbClr val="273691"/>
                </a:solidFill>
              </a:rPr>
              <a:t>Writing a blog post</a:t>
            </a:r>
          </a:p>
          <a:p>
            <a:pPr lvl="1">
              <a:buFont typeface="Wingdings" pitchFamily="2" charset="2"/>
              <a:buChar char="Ø"/>
            </a:pPr>
            <a:r>
              <a:rPr lang="en-US" dirty="0">
                <a:solidFill>
                  <a:srgbClr val="273691"/>
                </a:solidFill>
              </a:rPr>
              <a:t>Co-presenting at a conference or on a webinar</a:t>
            </a:r>
          </a:p>
          <a:p>
            <a:r>
              <a:rPr lang="en-US" b="0" dirty="0"/>
              <a:t>Send email to marketing@idatainc.com if interested</a:t>
            </a:r>
            <a:endParaRPr lang="en-US" sz="1800" dirty="0"/>
          </a:p>
          <a:p>
            <a:pPr marL="0" indent="0">
              <a:buNone/>
            </a:pPr>
            <a:endParaRPr lang="en-US" dirty="0"/>
          </a:p>
          <a:p>
            <a:endParaRPr lang="en-US" dirty="0"/>
          </a:p>
          <a:p>
            <a:endParaRPr lang="en-US" dirty="0"/>
          </a:p>
          <a:p>
            <a:endParaRPr lang="en-US" dirty="0"/>
          </a:p>
        </p:txBody>
      </p:sp>
      <p:pic>
        <p:nvPicPr>
          <p:cNvPr id="4" name="Picture 3" descr="ThankYou_StockSnap_8672E0041A.jpg"/>
          <p:cNvPicPr>
            <a:picLocks noChangeAspect="1"/>
          </p:cNvPicPr>
          <p:nvPr/>
        </p:nvPicPr>
        <p:blipFill>
          <a:blip r:embed="rId2"/>
          <a:stretch>
            <a:fillRect/>
          </a:stretch>
        </p:blipFill>
        <p:spPr>
          <a:xfrm>
            <a:off x="2628709" y="4958334"/>
            <a:ext cx="2301812" cy="15345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8818" y="287579"/>
            <a:ext cx="2057400" cy="1168400"/>
          </a:xfrm>
          <a:prstGeom prst="rect">
            <a:avLst/>
          </a:prstGeom>
        </p:spPr>
      </p:pic>
    </p:spTree>
    <p:extLst>
      <p:ext uri="{BB962C8B-B14F-4D97-AF65-F5344CB8AC3E}">
        <p14:creationId xmlns:p14="http://schemas.microsoft.com/office/powerpoint/2010/main" val="876810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Say Hi in Chat </a:t>
            </a:r>
            <a:r>
              <a:rPr lang="mr-IN" dirty="0" smtClean="0"/>
              <a:t>–</a:t>
            </a:r>
            <a:r>
              <a:rPr lang="en-US" dirty="0" smtClean="0"/>
              <a:t> institution, what you want to learn about</a:t>
            </a:r>
          </a:p>
          <a:p>
            <a:pPr marL="0" indent="0">
              <a:buNone/>
            </a:pPr>
            <a:endParaRPr lang="en-US" dirty="0" smtClean="0"/>
          </a:p>
          <a:p>
            <a:pPr marL="0" indent="0">
              <a:buNone/>
            </a:pPr>
            <a:r>
              <a:rPr lang="en-US" dirty="0" smtClean="0"/>
              <a:t>Workshop Wednesdays on the horizon -   2PM EST</a:t>
            </a:r>
          </a:p>
          <a:p>
            <a:pPr marL="457200" lvl="1" indent="0">
              <a:buNone/>
            </a:pPr>
            <a:endParaRPr lang="en-US" dirty="0" smtClean="0"/>
          </a:p>
          <a:p>
            <a:pPr marL="457200" lvl="1" indent="0">
              <a:buNone/>
            </a:pPr>
            <a:r>
              <a:rPr lang="en-US" dirty="0" smtClean="0"/>
              <a:t>January  </a:t>
            </a:r>
            <a:r>
              <a:rPr lang="en-US" dirty="0" smtClean="0"/>
              <a:t>22 </a:t>
            </a:r>
            <a:r>
              <a:rPr lang="en-US" dirty="0" smtClean="0"/>
              <a:t>Specifications Five Ways</a:t>
            </a:r>
          </a:p>
          <a:p>
            <a:pPr marL="457200" lvl="1" indent="0">
              <a:buNone/>
            </a:pPr>
            <a:r>
              <a:rPr lang="en-US" dirty="0" smtClean="0"/>
              <a:t>February 26 How to Import </a:t>
            </a:r>
            <a:r>
              <a:rPr lang="en-US" dirty="0"/>
              <a:t>C</a:t>
            </a:r>
            <a:r>
              <a:rPr lang="en-US" dirty="0" smtClean="0"/>
              <a:t>ontent in Bulk</a:t>
            </a:r>
          </a:p>
          <a:p>
            <a:pPr marL="457200" lvl="1" indent="0">
              <a:buNone/>
            </a:pPr>
            <a:endParaRPr lang="en-US" dirty="0" smtClean="0"/>
          </a:p>
        </p:txBody>
      </p:sp>
    </p:spTree>
    <p:extLst>
      <p:ext uri="{BB962C8B-B14F-4D97-AF65-F5344CB8AC3E}">
        <p14:creationId xmlns:p14="http://schemas.microsoft.com/office/powerpoint/2010/main" val="407461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B6F177-D15F-2140-847D-1CAEE7ECDF2F}"/>
              </a:ext>
            </a:extLst>
          </p:cNvPr>
          <p:cNvSpPr>
            <a:spLocks noGrp="1"/>
          </p:cNvSpPr>
          <p:nvPr>
            <p:ph type="title"/>
          </p:nvPr>
        </p:nvSpPr>
        <p:spPr/>
        <p:txBody>
          <a:bodyPr/>
          <a:lstStyle/>
          <a:p>
            <a:r>
              <a:rPr lang="en-US" b="1" dirty="0"/>
              <a:t>Data Cookbook Help Page</a:t>
            </a:r>
          </a:p>
        </p:txBody>
      </p:sp>
      <p:pic>
        <p:nvPicPr>
          <p:cNvPr id="5" name="Content Placeholder 4">
            <a:extLst>
              <a:ext uri="{FF2B5EF4-FFF2-40B4-BE49-F238E27FC236}">
                <a16:creationId xmlns:a16="http://schemas.microsoft.com/office/drawing/2014/main" xmlns="" id="{5E53A120-AA3B-C349-9CF2-78DC15FEDF9C}"/>
              </a:ext>
            </a:extLst>
          </p:cNvPr>
          <p:cNvPicPr>
            <a:picLocks noGrp="1" noChangeAspect="1"/>
          </p:cNvPicPr>
          <p:nvPr>
            <p:ph idx="1"/>
          </p:nvPr>
        </p:nvPicPr>
        <p:blipFill>
          <a:blip r:embed="rId2"/>
          <a:stretch>
            <a:fillRect/>
          </a:stretch>
        </p:blipFill>
        <p:spPr>
          <a:xfrm>
            <a:off x="1821470" y="2620537"/>
            <a:ext cx="8389330" cy="2438856"/>
          </a:xfrm>
        </p:spPr>
      </p:pic>
      <p:sp>
        <p:nvSpPr>
          <p:cNvPr id="6" name="Right Arrow 5">
            <a:extLst>
              <a:ext uri="{FF2B5EF4-FFF2-40B4-BE49-F238E27FC236}">
                <a16:creationId xmlns:a16="http://schemas.microsoft.com/office/drawing/2014/main" xmlns="" id="{0FB4B708-978C-8A44-8714-CAB125AAF390}"/>
              </a:ext>
            </a:extLst>
          </p:cNvPr>
          <p:cNvSpPr/>
          <p:nvPr/>
        </p:nvSpPr>
        <p:spPr>
          <a:xfrm rot="7562285">
            <a:off x="5544015" y="2078096"/>
            <a:ext cx="1103971" cy="501805"/>
          </a:xfrm>
          <a:prstGeom prst="rightArrow">
            <a:avLst/>
          </a:prstGeom>
          <a:gradFill>
            <a:gsLst>
              <a:gs pos="3600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972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BF2AEE-B1A6-7142-9F35-14D4DD07BEEC}"/>
              </a:ext>
            </a:extLst>
          </p:cNvPr>
          <p:cNvSpPr>
            <a:spLocks noGrp="1"/>
          </p:cNvSpPr>
          <p:nvPr>
            <p:ph type="title"/>
          </p:nvPr>
        </p:nvSpPr>
        <p:spPr/>
        <p:txBody>
          <a:bodyPr/>
          <a:lstStyle/>
          <a:p>
            <a:r>
              <a:rPr lang="en-US" b="1" dirty="0"/>
              <a:t>Training Resources</a:t>
            </a:r>
          </a:p>
        </p:txBody>
      </p:sp>
      <p:pic>
        <p:nvPicPr>
          <p:cNvPr id="5" name="Content Placeholder 4">
            <a:extLst>
              <a:ext uri="{FF2B5EF4-FFF2-40B4-BE49-F238E27FC236}">
                <a16:creationId xmlns:a16="http://schemas.microsoft.com/office/drawing/2014/main" xmlns="" id="{1E805C26-CDF6-174B-875C-E32FC520D133}"/>
              </a:ext>
            </a:extLst>
          </p:cNvPr>
          <p:cNvPicPr>
            <a:picLocks noGrp="1" noChangeAspect="1"/>
          </p:cNvPicPr>
          <p:nvPr>
            <p:ph idx="1"/>
          </p:nvPr>
        </p:nvPicPr>
        <p:blipFill>
          <a:blip r:embed="rId2"/>
          <a:stretch>
            <a:fillRect/>
          </a:stretch>
        </p:blipFill>
        <p:spPr>
          <a:xfrm>
            <a:off x="2475231" y="1510991"/>
            <a:ext cx="6954985" cy="4346866"/>
          </a:xfrm>
        </p:spPr>
      </p:pic>
    </p:spTree>
    <p:extLst>
      <p:ext uri="{BB962C8B-B14F-4D97-AF65-F5344CB8AC3E}">
        <p14:creationId xmlns:p14="http://schemas.microsoft.com/office/powerpoint/2010/main" val="834441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Assumptions</a:t>
            </a:r>
          </a:p>
          <a:p>
            <a:r>
              <a:rPr lang="en-US" dirty="0" smtClean="0"/>
              <a:t>Quality Rule basics</a:t>
            </a:r>
          </a:p>
          <a:p>
            <a:r>
              <a:rPr lang="en-US" dirty="0" smtClean="0"/>
              <a:t>Examples of Quality Rule workflows</a:t>
            </a:r>
          </a:p>
          <a:p>
            <a:r>
              <a:rPr lang="en-US" dirty="0" smtClean="0"/>
              <a:t>How does this relate to Knowledge licenses?</a:t>
            </a:r>
            <a:endParaRPr lang="en-US" dirty="0"/>
          </a:p>
        </p:txBody>
      </p:sp>
    </p:spTree>
    <p:extLst>
      <p:ext uri="{BB962C8B-B14F-4D97-AF65-F5344CB8AC3E}">
        <p14:creationId xmlns:p14="http://schemas.microsoft.com/office/powerpoint/2010/main" val="51947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a:t>
            </a:r>
            <a:endParaRPr lang="en-US" dirty="0"/>
          </a:p>
        </p:txBody>
      </p:sp>
      <p:sp>
        <p:nvSpPr>
          <p:cNvPr id="3" name="Content Placeholder 2"/>
          <p:cNvSpPr>
            <a:spLocks noGrp="1"/>
          </p:cNvSpPr>
          <p:nvPr>
            <p:ph idx="1"/>
          </p:nvPr>
        </p:nvSpPr>
        <p:spPr/>
        <p:txBody>
          <a:bodyPr/>
          <a:lstStyle/>
          <a:p>
            <a:r>
              <a:rPr lang="en-US" dirty="0" smtClean="0"/>
              <a:t>Login and type along in your Test or Prod account</a:t>
            </a:r>
          </a:p>
          <a:p>
            <a:r>
              <a:rPr lang="en-US" dirty="0" smtClean="0"/>
              <a:t>Familiar with Workflow features</a:t>
            </a:r>
          </a:p>
          <a:p>
            <a:r>
              <a:rPr lang="en-US" dirty="0" smtClean="0"/>
              <a:t>Knowledge or Enterprise licenses type</a:t>
            </a:r>
          </a:p>
          <a:p>
            <a:r>
              <a:rPr lang="en-US" dirty="0" smtClean="0"/>
              <a:t>Schedule a consultation for more support</a:t>
            </a:r>
          </a:p>
          <a:p>
            <a:pPr marL="457200" lvl="1" indent="0">
              <a:buNone/>
            </a:pPr>
            <a:r>
              <a:rPr lang="en-US" dirty="0" smtClean="0">
                <a:hlinkClick r:id="rId2"/>
              </a:rPr>
              <a:t>support@datacookbook.com</a:t>
            </a:r>
            <a:r>
              <a:rPr lang="en-US" dirty="0" smtClean="0"/>
              <a:t> </a:t>
            </a:r>
            <a:endParaRPr lang="en-US" dirty="0"/>
          </a:p>
        </p:txBody>
      </p:sp>
    </p:spTree>
    <p:extLst>
      <p:ext uri="{BB962C8B-B14F-4D97-AF65-F5344CB8AC3E}">
        <p14:creationId xmlns:p14="http://schemas.microsoft.com/office/powerpoint/2010/main" val="192539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Rule basics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Technical rules</a:t>
            </a:r>
          </a:p>
          <a:p>
            <a:pPr marL="914400" lvl="1" indent="-457200">
              <a:buFont typeface="+mj-lt"/>
              <a:buAutoNum type="arabicPeriod"/>
            </a:pPr>
            <a:r>
              <a:rPr lang="en-US" dirty="0" smtClean="0"/>
              <a:t>Format | length | nulls | </a:t>
            </a:r>
          </a:p>
          <a:p>
            <a:pPr marL="514350" indent="-514350">
              <a:buFont typeface="+mj-lt"/>
              <a:buAutoNum type="arabicPeriod"/>
            </a:pPr>
            <a:r>
              <a:rPr lang="en-US" dirty="0" smtClean="0"/>
              <a:t>Business rules</a:t>
            </a:r>
          </a:p>
          <a:p>
            <a:pPr marL="914400" lvl="1" indent="-457200">
              <a:buFont typeface="+mj-lt"/>
              <a:buAutoNum type="arabicPeriod"/>
            </a:pPr>
            <a:r>
              <a:rPr lang="en-US" dirty="0" smtClean="0"/>
              <a:t>Support a business process</a:t>
            </a:r>
          </a:p>
          <a:p>
            <a:pPr marL="514350" indent="-514350">
              <a:buFont typeface="+mj-lt"/>
              <a:buAutoNum type="arabicPeriod"/>
            </a:pPr>
            <a:r>
              <a:rPr lang="en-US" dirty="0"/>
              <a:t>It is valuable to WRITE IT DOWN where EVERYONE CAN SEE IT</a:t>
            </a:r>
          </a:p>
          <a:p>
            <a:pPr marL="514350" indent="-514350">
              <a:buFont typeface="+mj-lt"/>
              <a:buAutoNum type="arabicPeriod"/>
            </a:pPr>
            <a:r>
              <a:rPr lang="en-US" dirty="0"/>
              <a:t>A rule is an artifact around which to manage change</a:t>
            </a:r>
          </a:p>
          <a:p>
            <a:pPr marL="514350" indent="-514350">
              <a:buFont typeface="+mj-lt"/>
              <a:buAutoNum type="arabicPeriod"/>
            </a:pPr>
            <a:r>
              <a:rPr lang="en-US" dirty="0" smtClean="0"/>
              <a:t>Who writes them?  Data Steward or anyone</a:t>
            </a:r>
            <a:r>
              <a:rPr lang="mr-IN" dirty="0" smtClean="0"/>
              <a:t>…</a:t>
            </a:r>
            <a:endParaRPr lang="en-US" dirty="0" smtClean="0"/>
          </a:p>
          <a:p>
            <a:pPr marL="514350" indent="-514350">
              <a:buFont typeface="+mj-lt"/>
              <a:buAutoNum type="arabicPeriod"/>
            </a:pPr>
            <a:r>
              <a:rPr lang="en-US" dirty="0" smtClean="0"/>
              <a:t>Quality Rule is 1 milestone in Quality Management Process; today is not about quality issues.</a:t>
            </a:r>
            <a:endParaRPr lang="en-US" dirty="0"/>
          </a:p>
        </p:txBody>
      </p:sp>
    </p:spTree>
    <p:extLst>
      <p:ext uri="{BB962C8B-B14F-4D97-AF65-F5344CB8AC3E}">
        <p14:creationId xmlns:p14="http://schemas.microsoft.com/office/powerpoint/2010/main" val="494451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1326</TotalTime>
  <Words>1000</Words>
  <Application>Microsoft Macintosh PowerPoint</Application>
  <PresentationFormat>Widescreen</PresentationFormat>
  <Paragraphs>203</Paragraphs>
  <Slides>33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Calibri</vt:lpstr>
      <vt:lpstr>Calibri Light</vt:lpstr>
      <vt:lpstr>Mangal</vt:lpstr>
      <vt:lpstr>ＭＳ Ｐゴシック</vt:lpstr>
      <vt:lpstr>Times New Roman</vt:lpstr>
      <vt:lpstr>Wingdings</vt:lpstr>
      <vt:lpstr>Arial</vt:lpstr>
      <vt:lpstr>Office Theme</vt:lpstr>
      <vt:lpstr>Quality Rule Workflows  Managing quality rules is a key task in governance. The session covers roles, tasks, and process. We will review several Quality Rule Approval workflows to learn how the workflow can support your governance.   Note that Quality Rules are a feature in the Enterprise Edition. Knowledge clients will find this session useful for tips to manage quality rules externally to Data Cookbook.</vt:lpstr>
      <vt:lpstr>Logistics</vt:lpstr>
      <vt:lpstr>PowerPoint Presentation</vt:lpstr>
      <vt:lpstr>Welcome</vt:lpstr>
      <vt:lpstr>Data Cookbook Help Page</vt:lpstr>
      <vt:lpstr>Training Resources</vt:lpstr>
      <vt:lpstr>Agenda</vt:lpstr>
      <vt:lpstr>Assumptions</vt:lpstr>
      <vt:lpstr>Quality Rule basics</vt:lpstr>
      <vt:lpstr>PowerPoint Presentation</vt:lpstr>
      <vt:lpstr>Default Workflow</vt:lpstr>
      <vt:lpstr>Most Popular Customized Workflow</vt:lpstr>
      <vt:lpstr>2nd  Most Popular Workflow</vt:lpstr>
      <vt:lpstr>Review Demo Primary Quality Rule Approval</vt:lpstr>
      <vt:lpstr>PowerPoint Presentation</vt:lpstr>
      <vt:lpstr>Review Security workflow </vt:lpstr>
      <vt:lpstr>PowerPoint Presentation</vt:lpstr>
      <vt:lpstr>Quick Approval Embedded Rule</vt:lpstr>
      <vt:lpstr>Quality Program Process</vt:lpstr>
      <vt:lpstr>What about Knowledge?</vt:lpstr>
      <vt:lpstr>Summary</vt:lpstr>
      <vt:lpstr>Be Part of the Community</vt:lpstr>
      <vt:lpstr>Documentation</vt:lpstr>
      <vt:lpstr>Support</vt:lpstr>
      <vt:lpstr>News Updates</vt:lpstr>
      <vt:lpstr>Workshop Wednesday 2019-2020</vt:lpstr>
      <vt:lpstr>Upcoming Webinars 2019-2020</vt:lpstr>
      <vt:lpstr>Data Governance Resources Page</vt:lpstr>
      <vt:lpstr>Get Help and Thank you!</vt:lpstr>
      <vt:lpstr>Help Us Provide You With Information You Want</vt:lpstr>
      <vt:lpstr>Visit Us at Upcoming Events – Say Hi!</vt:lpstr>
      <vt:lpstr>Be Social</vt:lpstr>
      <vt:lpstr>Let Us Know</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 Reeb</dc:creator>
  <cp:lastModifiedBy>Brenda Reeb</cp:lastModifiedBy>
  <cp:revision>133</cp:revision>
  <dcterms:created xsi:type="dcterms:W3CDTF">2018-01-28T22:09:01Z</dcterms:created>
  <dcterms:modified xsi:type="dcterms:W3CDTF">2019-12-04T20:06:11Z</dcterms:modified>
</cp:coreProperties>
</file>